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Lst>
  <p:sldSz cx="12192000" cy="6858000"/>
  <p:notesSz cx="6858000" cy="9144000"/>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76" autoAdjust="0"/>
  </p:normalViewPr>
  <p:slideViewPr>
    <p:cSldViewPr snapToGrid="0">
      <p:cViewPr varScale="1">
        <p:scale>
          <a:sx n="108" d="100"/>
          <a:sy n="108" d="100"/>
        </p:scale>
        <p:origin x="65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61E160-D443-486A-AE57-104848335EC7}" type="datetimeFigureOut">
              <a:rPr lang="nb-NO" smtClean="0"/>
              <a:t>27.06.2017</a:t>
            </a:fld>
            <a:endParaRPr lang="nb-NO"/>
          </a:p>
        </p:txBody>
      </p:sp>
      <p:sp>
        <p:nvSpPr>
          <p:cNvPr id="4" name="Plassholder for lysbil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b-NO"/>
          </a:p>
        </p:txBody>
      </p:sp>
      <p:sp>
        <p:nvSpPr>
          <p:cNvPr id="5" name="Plassholder for nota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6" name="Plassholder for bunn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b-NO"/>
          </a:p>
        </p:txBody>
      </p:sp>
      <p:sp>
        <p:nvSpPr>
          <p:cNvPr id="7" name="Plassholder for lysbilde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E05EE-9776-41C8-AB31-B196769AFDD6}" type="slidenum">
              <a:rPr lang="nb-NO" smtClean="0"/>
              <a:t>‹#›</a:t>
            </a:fld>
            <a:endParaRPr lang="nb-NO"/>
          </a:p>
        </p:txBody>
      </p:sp>
    </p:spTree>
    <p:extLst>
      <p:ext uri="{BB962C8B-B14F-4D97-AF65-F5344CB8AC3E}">
        <p14:creationId xmlns:p14="http://schemas.microsoft.com/office/powerpoint/2010/main" val="29877376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Andre og femte steget er vanligvis de</a:t>
            </a:r>
            <a:r>
              <a:rPr lang="nb-NO" baseline="0" dirty="0"/>
              <a:t> mest krevende og avgjørende for vurderingen</a:t>
            </a:r>
            <a:endParaRPr lang="nb-NO" dirty="0"/>
          </a:p>
        </p:txBody>
      </p:sp>
      <p:sp>
        <p:nvSpPr>
          <p:cNvPr id="4" name="Plassholder for lysbildenummer 3"/>
          <p:cNvSpPr>
            <a:spLocks noGrp="1"/>
          </p:cNvSpPr>
          <p:nvPr>
            <p:ph type="sldNum" sz="quarter" idx="10"/>
          </p:nvPr>
        </p:nvSpPr>
        <p:spPr/>
        <p:txBody>
          <a:bodyPr/>
          <a:lstStyle/>
          <a:p>
            <a:fld id="{5D0C3198-6C82-48A7-847E-7975B62F7321}" type="slidenum">
              <a:rPr lang="nb-NO" smtClean="0"/>
              <a:t>2</a:t>
            </a:fld>
            <a:endParaRPr lang="nb-NO"/>
          </a:p>
        </p:txBody>
      </p:sp>
    </p:spTree>
    <p:extLst>
      <p:ext uri="{BB962C8B-B14F-4D97-AF65-F5344CB8AC3E}">
        <p14:creationId xmlns:p14="http://schemas.microsoft.com/office/powerpoint/2010/main" val="12259525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Boligprisutvikling</a:t>
            </a:r>
            <a:r>
              <a:rPr lang="nb-NO" baseline="0" dirty="0"/>
              <a:t> i nabokommunene Sogndal og Årdal.</a:t>
            </a:r>
            <a:endParaRPr lang="nb-NO" dirty="0"/>
          </a:p>
        </p:txBody>
      </p:sp>
      <p:sp>
        <p:nvSpPr>
          <p:cNvPr id="4" name="Plassholder for lysbildenummer 3"/>
          <p:cNvSpPr>
            <a:spLocks noGrp="1"/>
          </p:cNvSpPr>
          <p:nvPr>
            <p:ph type="sldNum" sz="quarter" idx="10"/>
          </p:nvPr>
        </p:nvSpPr>
        <p:spPr/>
        <p:txBody>
          <a:bodyPr/>
          <a:lstStyle/>
          <a:p>
            <a:fld id="{5D0C3198-6C82-48A7-847E-7975B62F7321}" type="slidenum">
              <a:rPr lang="nb-NO" smtClean="0"/>
              <a:t>3</a:t>
            </a:fld>
            <a:endParaRPr lang="nb-NO"/>
          </a:p>
        </p:txBody>
      </p:sp>
    </p:spTree>
    <p:extLst>
      <p:ext uri="{BB962C8B-B14F-4D97-AF65-F5344CB8AC3E}">
        <p14:creationId xmlns:p14="http://schemas.microsoft.com/office/powerpoint/2010/main" val="9880548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b-NO" sz="1200" i="1" kern="1200" dirty="0">
                <a:solidFill>
                  <a:schemeClr val="tx1"/>
                </a:solidFill>
                <a:effectLst/>
                <a:latin typeface="+mn-lt"/>
                <a:ea typeface="+mn-ea"/>
                <a:cs typeface="+mn-cs"/>
              </a:rPr>
              <a:t>Den nærmeste bygda øst for Farris er betydelig mindre og med en annen markedsinteresse. Det samme gjelder grendene langs den gamle traseen av E18. Bygdene Langangen og Oklungen er knyttet til Porsgrunn. Bygdene langs Lågen er et helt annet marked. Det samme gjelder Larvik by. Potensielle kjøpere av mindre eneboliger i Kjose vurderer erfaringsmessig eiendommer i Kjosebygda som et eget marked. Kjosebygda vurderes derfor som den primære geografiske avgrensningen av markedssegmentet.</a:t>
            </a:r>
          </a:p>
          <a:p>
            <a:endParaRPr lang="nb-NO" dirty="0"/>
          </a:p>
        </p:txBody>
      </p:sp>
      <p:sp>
        <p:nvSpPr>
          <p:cNvPr id="4" name="Plassholder for lysbildenummer 3"/>
          <p:cNvSpPr>
            <a:spLocks noGrp="1"/>
          </p:cNvSpPr>
          <p:nvPr>
            <p:ph type="sldNum" sz="quarter" idx="10"/>
          </p:nvPr>
        </p:nvSpPr>
        <p:spPr/>
        <p:txBody>
          <a:bodyPr/>
          <a:lstStyle/>
          <a:p>
            <a:fld id="{5D0C3198-6C82-48A7-847E-7975B62F7321}" type="slidenum">
              <a:rPr lang="nb-NO" smtClean="0"/>
              <a:t>5</a:t>
            </a:fld>
            <a:endParaRPr lang="nb-NO"/>
          </a:p>
        </p:txBody>
      </p:sp>
    </p:spTree>
    <p:extLst>
      <p:ext uri="{BB962C8B-B14F-4D97-AF65-F5344CB8AC3E}">
        <p14:creationId xmlns:p14="http://schemas.microsoft.com/office/powerpoint/2010/main" val="31451625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10"/>
          </p:nvPr>
        </p:nvSpPr>
        <p:spPr/>
        <p:txBody>
          <a:bodyPr/>
          <a:lstStyle/>
          <a:p>
            <a:fld id="{5D0C3198-6C82-48A7-847E-7975B62F7321}" type="slidenum">
              <a:rPr lang="nb-NO" smtClean="0"/>
              <a:t>7</a:t>
            </a:fld>
            <a:endParaRPr lang="nb-NO"/>
          </a:p>
        </p:txBody>
      </p:sp>
    </p:spTree>
    <p:extLst>
      <p:ext uri="{BB962C8B-B14F-4D97-AF65-F5344CB8AC3E}">
        <p14:creationId xmlns:p14="http://schemas.microsoft.com/office/powerpoint/2010/main" val="30627696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Grupper av hhv små og store P-rom i forhold til gruppen</a:t>
            </a:r>
            <a:r>
              <a:rPr lang="nb-NO" baseline="0" dirty="0"/>
              <a:t> 45-75. </a:t>
            </a:r>
            <a:r>
              <a:rPr lang="nb-NO" dirty="0"/>
              <a:t>Små leiligheter</a:t>
            </a:r>
            <a:r>
              <a:rPr lang="nb-NO" baseline="0" dirty="0"/>
              <a:t> steg relativt i verdi fra 2014 og fram mot forskrift med økt krav til egenkapital ved kjøp av sekundærbolig i Oslo fra januar 2017: Økte fra det generelle kravet på 15 % til et Oslo-spesifikt krav på 40 %.</a:t>
            </a:r>
            <a:endParaRPr lang="nb-NO" dirty="0"/>
          </a:p>
        </p:txBody>
      </p:sp>
      <p:sp>
        <p:nvSpPr>
          <p:cNvPr id="4" name="Plassholder for lysbildenummer 3"/>
          <p:cNvSpPr>
            <a:spLocks noGrp="1"/>
          </p:cNvSpPr>
          <p:nvPr>
            <p:ph type="sldNum" sz="quarter" idx="10"/>
          </p:nvPr>
        </p:nvSpPr>
        <p:spPr/>
        <p:txBody>
          <a:bodyPr/>
          <a:lstStyle/>
          <a:p>
            <a:fld id="{5D0C3198-6C82-48A7-847E-7975B62F7321}" type="slidenum">
              <a:rPr lang="nb-NO" smtClean="0"/>
              <a:t>8</a:t>
            </a:fld>
            <a:endParaRPr lang="nb-NO"/>
          </a:p>
        </p:txBody>
      </p:sp>
    </p:spTree>
    <p:extLst>
      <p:ext uri="{BB962C8B-B14F-4D97-AF65-F5344CB8AC3E}">
        <p14:creationId xmlns:p14="http://schemas.microsoft.com/office/powerpoint/2010/main" val="27695470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Seks</a:t>
            </a:r>
            <a:r>
              <a:rPr lang="nb-NO" baseline="0" dirty="0"/>
              <a:t> salg. Ligger både lenger inn og lenger ut i denne bygda, det er gunstig. Noen av salgene er relativt lang tid tilbake, det er valgt framfor å gå ut geografisk, ut av den aktuelle bygda. </a:t>
            </a:r>
            <a:r>
              <a:rPr lang="nb-NO" dirty="0"/>
              <a:t>Ingen</a:t>
            </a:r>
            <a:r>
              <a:rPr lang="nb-NO" baseline="0" dirty="0"/>
              <a:t> av salgene er mindre enn øvingsobjektet. Ikke optimalt.</a:t>
            </a:r>
            <a:endParaRPr lang="nb-NO" dirty="0"/>
          </a:p>
        </p:txBody>
      </p:sp>
      <p:sp>
        <p:nvSpPr>
          <p:cNvPr id="4" name="Plassholder for lysbildenummer 3"/>
          <p:cNvSpPr>
            <a:spLocks noGrp="1"/>
          </p:cNvSpPr>
          <p:nvPr>
            <p:ph type="sldNum" sz="quarter" idx="10"/>
          </p:nvPr>
        </p:nvSpPr>
        <p:spPr/>
        <p:txBody>
          <a:bodyPr/>
          <a:lstStyle/>
          <a:p>
            <a:fld id="{5D0C3198-6C82-48A7-847E-7975B62F7321}" type="slidenum">
              <a:rPr lang="nb-NO" smtClean="0"/>
              <a:t>13</a:t>
            </a:fld>
            <a:endParaRPr lang="nb-NO"/>
          </a:p>
        </p:txBody>
      </p:sp>
    </p:spTree>
    <p:extLst>
      <p:ext uri="{BB962C8B-B14F-4D97-AF65-F5344CB8AC3E}">
        <p14:creationId xmlns:p14="http://schemas.microsoft.com/office/powerpoint/2010/main" val="34716818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sp>
        <p:nvSpPr>
          <p:cNvPr id="2" name="Tittel 1"/>
          <p:cNvSpPr>
            <a:spLocks noGrp="1"/>
          </p:cNvSpPr>
          <p:nvPr>
            <p:ph type="ctrTitle"/>
          </p:nvPr>
        </p:nvSpPr>
        <p:spPr>
          <a:xfrm>
            <a:off x="1524000" y="1122363"/>
            <a:ext cx="9144000" cy="2387600"/>
          </a:xfrm>
        </p:spPr>
        <p:txBody>
          <a:bodyPr anchor="b"/>
          <a:lstStyle>
            <a:lvl1pPr algn="ctr">
              <a:defRPr sz="6000"/>
            </a:lvl1pPr>
          </a:lstStyle>
          <a:p>
            <a:r>
              <a:rPr lang="nb-NO"/>
              <a:t>Klikk for å redigere tittelstil</a:t>
            </a:r>
          </a:p>
        </p:txBody>
      </p:sp>
      <p:sp>
        <p:nvSpPr>
          <p:cNvPr id="3" name="Undertit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p>
        </p:txBody>
      </p:sp>
      <p:sp>
        <p:nvSpPr>
          <p:cNvPr id="4" name="Plassholder for dato 3"/>
          <p:cNvSpPr>
            <a:spLocks noGrp="1"/>
          </p:cNvSpPr>
          <p:nvPr>
            <p:ph type="dt" sz="half" idx="10"/>
          </p:nvPr>
        </p:nvSpPr>
        <p:spPr/>
        <p:txBody>
          <a:bodyPr/>
          <a:lstStyle/>
          <a:p>
            <a:fld id="{8DD840EB-3062-49BD-B3B7-AA4BDE691E5B}" type="datetimeFigureOut">
              <a:rPr lang="nb-NO" smtClean="0"/>
              <a:t>27.06.2017</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27973066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loddrett tekst 2"/>
          <p:cNvSpPr>
            <a:spLocks noGrp="1"/>
          </p:cNvSpPr>
          <p:nvPr>
            <p:ph type="body" orient="vert" idx="1"/>
          </p:nvPr>
        </p:nvSpPr>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10"/>
          </p:nvPr>
        </p:nvSpPr>
        <p:spPr/>
        <p:txBody>
          <a:bodyPr/>
          <a:lstStyle/>
          <a:p>
            <a:fld id="{8DD840EB-3062-49BD-B3B7-AA4BDE691E5B}" type="datetimeFigureOut">
              <a:rPr lang="nb-NO" smtClean="0"/>
              <a:t>27.06.2017</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790272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p:cNvSpPr>
            <a:spLocks noGrp="1"/>
          </p:cNvSpPr>
          <p:nvPr>
            <p:ph type="title" orient="vert"/>
          </p:nvPr>
        </p:nvSpPr>
        <p:spPr>
          <a:xfrm>
            <a:off x="8724900" y="365125"/>
            <a:ext cx="2628900" cy="5811838"/>
          </a:xfrm>
        </p:spPr>
        <p:txBody>
          <a:bodyPr vert="eaVert"/>
          <a:lstStyle/>
          <a:p>
            <a:r>
              <a:rPr lang="nb-NO"/>
              <a:t>Klikk for å redigere tittelstil</a:t>
            </a:r>
          </a:p>
        </p:txBody>
      </p:sp>
      <p:sp>
        <p:nvSpPr>
          <p:cNvPr id="3" name="Plassholder for loddrett tekst 2"/>
          <p:cNvSpPr>
            <a:spLocks noGrp="1"/>
          </p:cNvSpPr>
          <p:nvPr>
            <p:ph type="body" orient="vert" idx="1"/>
          </p:nvPr>
        </p:nvSpPr>
        <p:spPr>
          <a:xfrm>
            <a:off x="838200" y="365125"/>
            <a:ext cx="7734300" cy="5811838"/>
          </a:xfrm>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10"/>
          </p:nvPr>
        </p:nvSpPr>
        <p:spPr/>
        <p:txBody>
          <a:bodyPr/>
          <a:lstStyle/>
          <a:p>
            <a:fld id="{8DD840EB-3062-49BD-B3B7-AA4BDE691E5B}" type="datetimeFigureOut">
              <a:rPr lang="nb-NO" smtClean="0"/>
              <a:t>27.06.2017</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804433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innhold 2"/>
          <p:cNvSpPr>
            <a:spLocks noGrp="1"/>
          </p:cNvSpPr>
          <p:nvPr>
            <p:ph idx="1"/>
          </p:nvPr>
        </p:nvSpPr>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10"/>
          </p:nvPr>
        </p:nvSpPr>
        <p:spPr/>
        <p:txBody>
          <a:bodyPr/>
          <a:lstStyle/>
          <a:p>
            <a:fld id="{8DD840EB-3062-49BD-B3B7-AA4BDE691E5B}" type="datetimeFigureOut">
              <a:rPr lang="nb-NO" smtClean="0"/>
              <a:t>27.06.2017</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12489314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Deloverskrift">
    <p:spTree>
      <p:nvGrpSpPr>
        <p:cNvPr id="1" name=""/>
        <p:cNvGrpSpPr/>
        <p:nvPr/>
      </p:nvGrpSpPr>
      <p:grpSpPr>
        <a:xfrm>
          <a:off x="0" y="0"/>
          <a:ext cx="0" cy="0"/>
          <a:chOff x="0" y="0"/>
          <a:chExt cx="0" cy="0"/>
        </a:xfrm>
      </p:grpSpPr>
      <p:sp>
        <p:nvSpPr>
          <p:cNvPr id="2" name="Tittel 1"/>
          <p:cNvSpPr>
            <a:spLocks noGrp="1"/>
          </p:cNvSpPr>
          <p:nvPr>
            <p:ph type="title"/>
          </p:nvPr>
        </p:nvSpPr>
        <p:spPr>
          <a:xfrm>
            <a:off x="831850" y="1709738"/>
            <a:ext cx="10515600" cy="2852737"/>
          </a:xfrm>
        </p:spPr>
        <p:txBody>
          <a:bodyPr anchor="b"/>
          <a:lstStyle>
            <a:lvl1pPr>
              <a:defRPr sz="6000"/>
            </a:lvl1pPr>
          </a:lstStyle>
          <a:p>
            <a:r>
              <a:rPr lang="nb-NO"/>
              <a:t>Klikk for å redigere tittelstil</a:t>
            </a:r>
          </a:p>
        </p:txBody>
      </p:sp>
      <p:sp>
        <p:nvSpPr>
          <p:cNvPr id="3" name="Plassholder f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b-NO"/>
              <a:t>Klikk for å redigere tekststiler i malen</a:t>
            </a:r>
          </a:p>
        </p:txBody>
      </p:sp>
      <p:sp>
        <p:nvSpPr>
          <p:cNvPr id="4" name="Plassholder for dato 3"/>
          <p:cNvSpPr>
            <a:spLocks noGrp="1"/>
          </p:cNvSpPr>
          <p:nvPr>
            <p:ph type="dt" sz="half" idx="10"/>
          </p:nvPr>
        </p:nvSpPr>
        <p:spPr/>
        <p:txBody>
          <a:bodyPr/>
          <a:lstStyle/>
          <a:p>
            <a:fld id="{8DD840EB-3062-49BD-B3B7-AA4BDE691E5B}" type="datetimeFigureOut">
              <a:rPr lang="nb-NO" smtClean="0"/>
              <a:t>27.06.2017</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14519912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innhold 2"/>
          <p:cNvSpPr>
            <a:spLocks noGrp="1"/>
          </p:cNvSpPr>
          <p:nvPr>
            <p:ph sz="half" idx="1"/>
          </p:nvPr>
        </p:nvSpPr>
        <p:spPr>
          <a:xfrm>
            <a:off x="838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p:cNvSpPr>
            <a:spLocks noGrp="1"/>
          </p:cNvSpPr>
          <p:nvPr>
            <p:ph sz="half" idx="2"/>
          </p:nvPr>
        </p:nvSpPr>
        <p:spPr>
          <a:xfrm>
            <a:off x="6172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dato 4"/>
          <p:cNvSpPr>
            <a:spLocks noGrp="1"/>
          </p:cNvSpPr>
          <p:nvPr>
            <p:ph type="dt" sz="half" idx="10"/>
          </p:nvPr>
        </p:nvSpPr>
        <p:spPr/>
        <p:txBody>
          <a:bodyPr/>
          <a:lstStyle/>
          <a:p>
            <a:fld id="{8DD840EB-3062-49BD-B3B7-AA4BDE691E5B}" type="datetimeFigureOut">
              <a:rPr lang="nb-NO" smtClean="0"/>
              <a:t>27.06.2017</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3887891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p:cNvSpPr>
            <a:spLocks noGrp="1"/>
          </p:cNvSpPr>
          <p:nvPr>
            <p:ph type="title"/>
          </p:nvPr>
        </p:nvSpPr>
        <p:spPr>
          <a:xfrm>
            <a:off x="839788" y="365125"/>
            <a:ext cx="10515600" cy="1325563"/>
          </a:xfrm>
        </p:spPr>
        <p:txBody>
          <a:bodyPr/>
          <a:lstStyle/>
          <a:p>
            <a:r>
              <a:rPr lang="nb-NO"/>
              <a:t>Klikk for å redigere tittelstil</a:t>
            </a:r>
          </a:p>
        </p:txBody>
      </p:sp>
      <p:sp>
        <p:nvSpPr>
          <p:cNvPr id="3" name="Plassholder f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4" name="Plassholder for innhold 3"/>
          <p:cNvSpPr>
            <a:spLocks noGrp="1"/>
          </p:cNvSpPr>
          <p:nvPr>
            <p:ph sz="half" idx="2"/>
          </p:nvPr>
        </p:nvSpPr>
        <p:spPr>
          <a:xfrm>
            <a:off x="839788" y="2505075"/>
            <a:ext cx="5157787" cy="368458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6" name="Plassholder for innhold 5"/>
          <p:cNvSpPr>
            <a:spLocks noGrp="1"/>
          </p:cNvSpPr>
          <p:nvPr>
            <p:ph sz="quarter" idx="4"/>
          </p:nvPr>
        </p:nvSpPr>
        <p:spPr>
          <a:xfrm>
            <a:off x="6172200" y="2505075"/>
            <a:ext cx="5183188" cy="368458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7" name="Plassholder for dato 6"/>
          <p:cNvSpPr>
            <a:spLocks noGrp="1"/>
          </p:cNvSpPr>
          <p:nvPr>
            <p:ph type="dt" sz="half" idx="10"/>
          </p:nvPr>
        </p:nvSpPr>
        <p:spPr/>
        <p:txBody>
          <a:bodyPr/>
          <a:lstStyle/>
          <a:p>
            <a:fld id="{8DD840EB-3062-49BD-B3B7-AA4BDE691E5B}" type="datetimeFigureOut">
              <a:rPr lang="nb-NO" smtClean="0"/>
              <a:t>27.06.2017</a:t>
            </a:fld>
            <a:endParaRPr lang="nb-NO"/>
          </a:p>
        </p:txBody>
      </p:sp>
      <p:sp>
        <p:nvSpPr>
          <p:cNvPr id="8" name="Plassholder for bunntekst 7"/>
          <p:cNvSpPr>
            <a:spLocks noGrp="1"/>
          </p:cNvSpPr>
          <p:nvPr>
            <p:ph type="ftr" sz="quarter" idx="11"/>
          </p:nvPr>
        </p:nvSpPr>
        <p:spPr/>
        <p:txBody>
          <a:bodyPr/>
          <a:lstStyle/>
          <a:p>
            <a:endParaRPr lang="nb-NO"/>
          </a:p>
        </p:txBody>
      </p:sp>
      <p:sp>
        <p:nvSpPr>
          <p:cNvPr id="9" name="Plassholder for lysbildenummer 8"/>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4262159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dato 2"/>
          <p:cNvSpPr>
            <a:spLocks noGrp="1"/>
          </p:cNvSpPr>
          <p:nvPr>
            <p:ph type="dt" sz="half" idx="10"/>
          </p:nvPr>
        </p:nvSpPr>
        <p:spPr/>
        <p:txBody>
          <a:bodyPr/>
          <a:lstStyle/>
          <a:p>
            <a:fld id="{8DD840EB-3062-49BD-B3B7-AA4BDE691E5B}" type="datetimeFigureOut">
              <a:rPr lang="nb-NO" smtClean="0"/>
              <a:t>27.06.2017</a:t>
            </a:fld>
            <a:endParaRPr lang="nb-NO"/>
          </a:p>
        </p:txBody>
      </p:sp>
      <p:sp>
        <p:nvSpPr>
          <p:cNvPr id="4" name="Plassholder for bunntekst 3"/>
          <p:cNvSpPr>
            <a:spLocks noGrp="1"/>
          </p:cNvSpPr>
          <p:nvPr>
            <p:ph type="ftr" sz="quarter" idx="11"/>
          </p:nvPr>
        </p:nvSpPr>
        <p:spPr/>
        <p:txBody>
          <a:bodyPr/>
          <a:lstStyle/>
          <a:p>
            <a:endParaRPr lang="nb-NO"/>
          </a:p>
        </p:txBody>
      </p:sp>
      <p:sp>
        <p:nvSpPr>
          <p:cNvPr id="5" name="Plassholder for lysbildenummer 4"/>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17159068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ssholder for dato 1"/>
          <p:cNvSpPr>
            <a:spLocks noGrp="1"/>
          </p:cNvSpPr>
          <p:nvPr>
            <p:ph type="dt" sz="half" idx="10"/>
          </p:nvPr>
        </p:nvSpPr>
        <p:spPr/>
        <p:txBody>
          <a:bodyPr/>
          <a:lstStyle/>
          <a:p>
            <a:fld id="{8DD840EB-3062-49BD-B3B7-AA4BDE691E5B}" type="datetimeFigureOut">
              <a:rPr lang="nb-NO" smtClean="0"/>
              <a:t>27.06.2017</a:t>
            </a:fld>
            <a:endParaRPr lang="nb-NO"/>
          </a:p>
        </p:txBody>
      </p:sp>
      <p:sp>
        <p:nvSpPr>
          <p:cNvPr id="3" name="Plassholder for bunntekst 2"/>
          <p:cNvSpPr>
            <a:spLocks noGrp="1"/>
          </p:cNvSpPr>
          <p:nvPr>
            <p:ph type="ftr" sz="quarter" idx="11"/>
          </p:nvPr>
        </p:nvSpPr>
        <p:spPr/>
        <p:txBody>
          <a:bodyPr/>
          <a:lstStyle/>
          <a:p>
            <a:endParaRPr lang="nb-NO"/>
          </a:p>
        </p:txBody>
      </p:sp>
      <p:sp>
        <p:nvSpPr>
          <p:cNvPr id="4" name="Plassholder for lysbildenummer 3"/>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38014820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p:cNvSpPr>
            <a:spLocks noGrp="1"/>
          </p:cNvSpPr>
          <p:nvPr>
            <p:ph type="title"/>
          </p:nvPr>
        </p:nvSpPr>
        <p:spPr>
          <a:xfrm>
            <a:off x="839788" y="457200"/>
            <a:ext cx="3932237" cy="1600200"/>
          </a:xfrm>
        </p:spPr>
        <p:txBody>
          <a:bodyPr anchor="b"/>
          <a:lstStyle>
            <a:lvl1pPr>
              <a:defRPr sz="3200"/>
            </a:lvl1pPr>
          </a:lstStyle>
          <a:p>
            <a:r>
              <a:rPr lang="nb-NO"/>
              <a:t>Klikk for å redigere tittelstil</a:t>
            </a:r>
          </a:p>
        </p:txBody>
      </p:sp>
      <p:sp>
        <p:nvSpPr>
          <p:cNvPr id="3" name="Plassholder for innhol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Klikk for å redigere tekststiler i malen</a:t>
            </a:r>
          </a:p>
        </p:txBody>
      </p:sp>
      <p:sp>
        <p:nvSpPr>
          <p:cNvPr id="5" name="Plassholder for dato 4"/>
          <p:cNvSpPr>
            <a:spLocks noGrp="1"/>
          </p:cNvSpPr>
          <p:nvPr>
            <p:ph type="dt" sz="half" idx="10"/>
          </p:nvPr>
        </p:nvSpPr>
        <p:spPr/>
        <p:txBody>
          <a:bodyPr/>
          <a:lstStyle/>
          <a:p>
            <a:fld id="{8DD840EB-3062-49BD-B3B7-AA4BDE691E5B}" type="datetimeFigureOut">
              <a:rPr lang="nb-NO" smtClean="0"/>
              <a:t>27.06.2017</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24614123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839788" y="457200"/>
            <a:ext cx="3932237" cy="1600200"/>
          </a:xfrm>
        </p:spPr>
        <p:txBody>
          <a:bodyPr anchor="b"/>
          <a:lstStyle>
            <a:lvl1pPr>
              <a:defRPr sz="3200"/>
            </a:lvl1pPr>
          </a:lstStyle>
          <a:p>
            <a:r>
              <a:rPr lang="nb-NO"/>
              <a:t>Klikk for å redigere tittelstil</a:t>
            </a:r>
          </a:p>
        </p:txBody>
      </p:sp>
      <p:sp>
        <p:nvSpPr>
          <p:cNvPr id="3" name="Plassholder for bild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b-NO"/>
          </a:p>
        </p:txBody>
      </p:sp>
      <p:sp>
        <p:nvSpPr>
          <p:cNvPr id="4" name="Plassholder f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Klikk for å redigere tekststiler i malen</a:t>
            </a:r>
          </a:p>
        </p:txBody>
      </p:sp>
      <p:sp>
        <p:nvSpPr>
          <p:cNvPr id="5" name="Plassholder for dato 4"/>
          <p:cNvSpPr>
            <a:spLocks noGrp="1"/>
          </p:cNvSpPr>
          <p:nvPr>
            <p:ph type="dt" sz="half" idx="10"/>
          </p:nvPr>
        </p:nvSpPr>
        <p:spPr/>
        <p:txBody>
          <a:bodyPr/>
          <a:lstStyle/>
          <a:p>
            <a:fld id="{8DD840EB-3062-49BD-B3B7-AA4BDE691E5B}" type="datetimeFigureOut">
              <a:rPr lang="nb-NO" smtClean="0"/>
              <a:t>27.06.2017</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27314258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it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b-NO"/>
              <a:t>Klikk for å redigere tittelstil</a:t>
            </a:r>
          </a:p>
        </p:txBody>
      </p:sp>
      <p:sp>
        <p:nvSpPr>
          <p:cNvPr id="3" name="Plassholder f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D840EB-3062-49BD-B3B7-AA4BDE691E5B}" type="datetimeFigureOut">
              <a:rPr lang="nb-NO" smtClean="0"/>
              <a:t>27.06.2017</a:t>
            </a:fld>
            <a:endParaRPr lang="nb-NO"/>
          </a:p>
        </p:txBody>
      </p:sp>
      <p:sp>
        <p:nvSpPr>
          <p:cNvPr id="5" name="Plassholder for bunn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b-NO"/>
          </a:p>
        </p:txBody>
      </p:sp>
      <p:sp>
        <p:nvSpPr>
          <p:cNvPr id="6" name="Plassholder for lysbilde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1D35C1-A804-4A93-985E-51BD2B720080}" type="slidenum">
              <a:rPr lang="nb-NO" smtClean="0"/>
              <a:t>‹#›</a:t>
            </a:fld>
            <a:endParaRPr lang="nb-NO"/>
          </a:p>
        </p:txBody>
      </p:sp>
    </p:spTree>
    <p:extLst>
      <p:ext uri="{BB962C8B-B14F-4D97-AF65-F5344CB8AC3E}">
        <p14:creationId xmlns:p14="http://schemas.microsoft.com/office/powerpoint/2010/main" val="41253790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p:txBody>
          <a:bodyPr/>
          <a:lstStyle/>
          <a:p>
            <a:r>
              <a:rPr lang="nb-NO" dirty="0"/>
              <a:t>9 Sammenligningsmetoden</a:t>
            </a:r>
          </a:p>
        </p:txBody>
      </p:sp>
      <p:sp>
        <p:nvSpPr>
          <p:cNvPr id="3" name="Undertittel 2"/>
          <p:cNvSpPr>
            <a:spLocks noGrp="1"/>
          </p:cNvSpPr>
          <p:nvPr>
            <p:ph type="subTitle" idx="1"/>
          </p:nvPr>
        </p:nvSpPr>
        <p:spPr/>
        <p:txBody>
          <a:bodyPr/>
          <a:lstStyle/>
          <a:p>
            <a:endParaRPr lang="nb-NO"/>
          </a:p>
        </p:txBody>
      </p:sp>
    </p:spTree>
    <p:extLst>
      <p:ext uri="{BB962C8B-B14F-4D97-AF65-F5344CB8AC3E}">
        <p14:creationId xmlns:p14="http://schemas.microsoft.com/office/powerpoint/2010/main" val="19241506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Salgstidspunkt</a:t>
            </a:r>
          </a:p>
        </p:txBody>
      </p:sp>
      <p:sp>
        <p:nvSpPr>
          <p:cNvPr id="3" name="Plassholder for innhold 2"/>
          <p:cNvSpPr>
            <a:spLocks noGrp="1"/>
          </p:cNvSpPr>
          <p:nvPr>
            <p:ph idx="1"/>
          </p:nvPr>
        </p:nvSpPr>
        <p:spPr/>
        <p:txBody>
          <a:bodyPr/>
          <a:lstStyle/>
          <a:p>
            <a:r>
              <a:rPr lang="nb-NO" dirty="0"/>
              <a:t>Ikke noen spesielle grenser for hvor langt tilbake i tid du kan gå</a:t>
            </a:r>
          </a:p>
          <a:p>
            <a:pPr lvl="1"/>
            <a:r>
              <a:rPr lang="nb-NO" dirty="0"/>
              <a:t>Hvor godt du kjenner prisutviklingen i markedssegmentet?</a:t>
            </a:r>
          </a:p>
          <a:p>
            <a:pPr lvl="1"/>
            <a:r>
              <a:rPr lang="nb-NO" dirty="0"/>
              <a:t>Hvor tynt er markedet?</a:t>
            </a:r>
          </a:p>
          <a:p>
            <a:pPr lvl="1"/>
            <a:r>
              <a:rPr lang="nb-NO" dirty="0"/>
              <a:t>Hvor lik er eiendommen som er solgt tilbake i tid?</a:t>
            </a:r>
          </a:p>
          <a:p>
            <a:r>
              <a:rPr lang="nb-NO" dirty="0"/>
              <a:t>Siste markedsomsetning av eiendommen du skal verdsette kan være en støtte selv om salget var en stund tilbake i tid</a:t>
            </a:r>
          </a:p>
        </p:txBody>
      </p:sp>
    </p:spTree>
    <p:extLst>
      <p:ext uri="{BB962C8B-B14F-4D97-AF65-F5344CB8AC3E}">
        <p14:creationId xmlns:p14="http://schemas.microsoft.com/office/powerpoint/2010/main" val="7511670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n-NO" dirty="0"/>
              <a:t>Geografi, type eller tid?</a:t>
            </a:r>
            <a:endParaRPr lang="nb-NO" dirty="0"/>
          </a:p>
        </p:txBody>
      </p:sp>
      <p:sp>
        <p:nvSpPr>
          <p:cNvPr id="3" name="Plassholder for innhold 2"/>
          <p:cNvSpPr>
            <a:spLocks noGrp="1"/>
          </p:cNvSpPr>
          <p:nvPr>
            <p:ph idx="1"/>
          </p:nvPr>
        </p:nvSpPr>
        <p:spPr/>
        <p:txBody>
          <a:bodyPr>
            <a:normAutofit fontScale="92500" lnSpcReduction="10000"/>
          </a:bodyPr>
          <a:lstStyle/>
          <a:p>
            <a:pPr lvl="0"/>
            <a:r>
              <a:rPr lang="nb-NO" dirty="0"/>
              <a:t>Gå lengst ut i den dimensjonen du har best kontroll på når det gjelder hvordan prisene endrer seg</a:t>
            </a:r>
          </a:p>
          <a:p>
            <a:pPr lvl="0"/>
            <a:r>
              <a:rPr lang="nb-NO" dirty="0"/>
              <a:t>Ikke gå ut i alle dimensjonene </a:t>
            </a:r>
            <a:r>
              <a:rPr lang="nb-NO" i="1" dirty="0"/>
              <a:t>samtidig</a:t>
            </a:r>
            <a:endParaRPr lang="nb-NO" dirty="0"/>
          </a:p>
          <a:p>
            <a:pPr lvl="1"/>
            <a:r>
              <a:rPr lang="nb-NO" dirty="0"/>
              <a:t>Tilbake i tid med en god prisindeks, men da må eiendommen være temmelig lik og ligge temmelig nære</a:t>
            </a:r>
          </a:p>
          <a:p>
            <a:pPr lvl="1"/>
            <a:r>
              <a:rPr lang="nb-NO" dirty="0"/>
              <a:t>Du tåler større forskjell i type eiendom (størrelse osv.) dersom den ligger nær og er solgt nylig</a:t>
            </a:r>
          </a:p>
          <a:p>
            <a:pPr lvl="2"/>
            <a:r>
              <a:rPr lang="nb-NO" dirty="0"/>
              <a:t>Særlig dersom du har god kontroll på hva forskjellen i type betyr</a:t>
            </a:r>
          </a:p>
          <a:p>
            <a:pPr lvl="1"/>
            <a:r>
              <a:rPr lang="nb-NO" dirty="0"/>
              <a:t>Gå et stykke ut geografisk dersom du har kontroll på hvordan verdien endres med beliggenhet</a:t>
            </a:r>
          </a:p>
          <a:p>
            <a:r>
              <a:rPr lang="nb-NO" dirty="0"/>
              <a:t>I tillegg: Prøv å finne objekter «i begge retninger»</a:t>
            </a:r>
          </a:p>
          <a:p>
            <a:pPr lvl="1"/>
            <a:r>
              <a:rPr lang="nb-NO" dirty="0"/>
              <a:t>Geografisk; større og mindre eiendommer osv.</a:t>
            </a:r>
          </a:p>
        </p:txBody>
      </p:sp>
    </p:spTree>
    <p:extLst>
      <p:ext uri="{BB962C8B-B14F-4D97-AF65-F5344CB8AC3E}">
        <p14:creationId xmlns:p14="http://schemas.microsoft.com/office/powerpoint/2010/main" val="3917274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Sammenlignbare salg</a:t>
            </a:r>
          </a:p>
        </p:txBody>
      </p:sp>
      <p:sp>
        <p:nvSpPr>
          <p:cNvPr id="3" name="Plassholder for innhold 2"/>
          <p:cNvSpPr>
            <a:spLocks noGrp="1"/>
          </p:cNvSpPr>
          <p:nvPr>
            <p:ph idx="1"/>
          </p:nvPr>
        </p:nvSpPr>
        <p:spPr/>
        <p:txBody>
          <a:bodyPr/>
          <a:lstStyle/>
          <a:p>
            <a:r>
              <a:rPr lang="nb-NO" dirty="0"/>
              <a:t>Minimum tre, helst minst fire</a:t>
            </a:r>
          </a:p>
          <a:p>
            <a:pPr lvl="1"/>
            <a:r>
              <a:rPr lang="nb-NO" dirty="0"/>
              <a:t>Hvis færre enn fire, bør du </a:t>
            </a:r>
          </a:p>
          <a:p>
            <a:pPr lvl="2"/>
            <a:r>
              <a:rPr lang="nb-NO" dirty="0"/>
              <a:t>Kjenne omstendighetene rundt salgene godt</a:t>
            </a:r>
          </a:p>
          <a:p>
            <a:pPr lvl="2"/>
            <a:r>
              <a:rPr lang="nb-NO" dirty="0"/>
              <a:t>Begrunne hvorfor du har valgt så få sammenlignbare</a:t>
            </a:r>
          </a:p>
          <a:p>
            <a:r>
              <a:rPr lang="nb-NO" dirty="0"/>
              <a:t>Dokumenter de sammenlignbare salgene</a:t>
            </a:r>
          </a:p>
          <a:p>
            <a:pPr lvl="1"/>
            <a:r>
              <a:rPr lang="nb-NO" dirty="0"/>
              <a:t>Helst også hvilke du har valgt bort</a:t>
            </a:r>
          </a:p>
          <a:p>
            <a:pPr lvl="1"/>
            <a:r>
              <a:rPr lang="nb-NO" dirty="0"/>
              <a:t>Begrunner din verdsetting</a:t>
            </a:r>
          </a:p>
          <a:p>
            <a:pPr lvl="1"/>
            <a:r>
              <a:rPr lang="nb-NO" dirty="0"/>
              <a:t>Leseren kan gjøre egne vurderinger</a:t>
            </a:r>
          </a:p>
          <a:p>
            <a:pPr lvl="2"/>
            <a:r>
              <a:rPr lang="nb-NO" dirty="0"/>
              <a:t>Bl.a. dersom lesere har kunnskap om disse salgene eller andre salg</a:t>
            </a:r>
          </a:p>
        </p:txBody>
      </p:sp>
    </p:spTree>
    <p:extLst>
      <p:ext uri="{BB962C8B-B14F-4D97-AF65-F5344CB8AC3E}">
        <p14:creationId xmlns:p14="http://schemas.microsoft.com/office/powerpoint/2010/main" val="31769136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Eksempel </a:t>
            </a:r>
            <a:r>
              <a:rPr lang="nb-NO" dirty="0" err="1"/>
              <a:t>sammenligbare</a:t>
            </a:r>
            <a:r>
              <a:rPr lang="nb-NO" dirty="0"/>
              <a:t> salg</a:t>
            </a:r>
          </a:p>
        </p:txBody>
      </p:sp>
      <p:pic>
        <p:nvPicPr>
          <p:cNvPr id="4" name="Plassholder for innhold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152650" y="2122649"/>
            <a:ext cx="7886700" cy="3757291"/>
          </a:xfrm>
        </p:spPr>
      </p:pic>
    </p:spTree>
    <p:extLst>
      <p:ext uri="{BB962C8B-B14F-4D97-AF65-F5344CB8AC3E}">
        <p14:creationId xmlns:p14="http://schemas.microsoft.com/office/powerpoint/2010/main" val="24254910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Justering for tid - prisindeks</a:t>
            </a:r>
          </a:p>
        </p:txBody>
      </p:sp>
      <p:sp>
        <p:nvSpPr>
          <p:cNvPr id="3" name="Plassholder for innhold 2"/>
          <p:cNvSpPr>
            <a:spLocks noGrp="1"/>
          </p:cNvSpPr>
          <p:nvPr>
            <p:ph idx="1"/>
          </p:nvPr>
        </p:nvSpPr>
        <p:spPr/>
        <p:txBody>
          <a:bodyPr>
            <a:normAutofit/>
          </a:bodyPr>
          <a:lstStyle/>
          <a:p>
            <a:r>
              <a:rPr lang="nb-NO" dirty="0"/>
              <a:t>Må bruke </a:t>
            </a:r>
            <a:r>
              <a:rPr lang="nb-NO" i="1" dirty="0"/>
              <a:t>eiendomsprisindekser</a:t>
            </a:r>
          </a:p>
          <a:p>
            <a:r>
              <a:rPr lang="nb-NO" i="1" dirty="0"/>
              <a:t>Ikke</a:t>
            </a:r>
            <a:r>
              <a:rPr lang="nb-NO" dirty="0"/>
              <a:t> bruk konsumpris, byggekostnader osv.</a:t>
            </a:r>
          </a:p>
          <a:p>
            <a:pPr lvl="1"/>
            <a:r>
              <a:rPr lang="nb-NO" dirty="0"/>
              <a:t>Der du ikke har indeks for akkurat det aktuelle segmentet, bruk indeks fra det segmentet du tror har mest lignende prisutvikling</a:t>
            </a:r>
          </a:p>
          <a:p>
            <a:pPr lvl="2"/>
            <a:r>
              <a:rPr lang="nb-NO" dirty="0"/>
              <a:t>Der ingen indeks passer, juster etter begrunnet, men skjønnsmessig vurdering av prisutviklingen </a:t>
            </a:r>
          </a:p>
          <a:p>
            <a:r>
              <a:rPr lang="nb-NO" dirty="0"/>
              <a:t>Pr 2017:</a:t>
            </a:r>
          </a:p>
          <a:p>
            <a:pPr lvl="1"/>
            <a:r>
              <a:rPr lang="nb-NO" dirty="0"/>
              <a:t>Statistisk baserte prisindekser for boliger og hytter</a:t>
            </a:r>
          </a:p>
          <a:p>
            <a:pPr lvl="2"/>
            <a:r>
              <a:rPr lang="nb-NO" dirty="0"/>
              <a:t>Bruk den Eiendom Norge publiserer, ikke SSBs</a:t>
            </a:r>
          </a:p>
          <a:p>
            <a:pPr lvl="1"/>
            <a:r>
              <a:rPr lang="nb-NO" dirty="0"/>
              <a:t>Ekspertgruppe-indeks for næringseiendom</a:t>
            </a:r>
          </a:p>
          <a:p>
            <a:pPr lvl="2"/>
            <a:r>
              <a:rPr lang="nb-NO" dirty="0"/>
              <a:t>Publiseres bl.a. i Dagens </a:t>
            </a:r>
            <a:r>
              <a:rPr lang="nb-NO" dirty="0" err="1"/>
              <a:t>Næingsliv</a:t>
            </a:r>
            <a:r>
              <a:rPr lang="nb-NO" dirty="0"/>
              <a:t> og i </a:t>
            </a:r>
            <a:r>
              <a:rPr lang="nb-NO" dirty="0" err="1"/>
              <a:t>OPAKs</a:t>
            </a:r>
            <a:r>
              <a:rPr lang="nb-NO" dirty="0"/>
              <a:t> «prisstigningsrapport»</a:t>
            </a:r>
          </a:p>
          <a:p>
            <a:endParaRPr lang="nb-NO" dirty="0"/>
          </a:p>
          <a:p>
            <a:endParaRPr lang="nb-NO" dirty="0"/>
          </a:p>
          <a:p>
            <a:pPr lvl="1"/>
            <a:endParaRPr lang="nb-NO" dirty="0"/>
          </a:p>
        </p:txBody>
      </p:sp>
    </p:spTree>
    <p:extLst>
      <p:ext uri="{BB962C8B-B14F-4D97-AF65-F5344CB8AC3E}">
        <p14:creationId xmlns:p14="http://schemas.microsoft.com/office/powerpoint/2010/main" val="14672039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Dagens Næringslivs prisindeks for næringseiendom - eksempel</a:t>
            </a:r>
          </a:p>
        </p:txBody>
      </p:sp>
      <p:pic>
        <p:nvPicPr>
          <p:cNvPr id="4" name="Plassholder for innhold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873149" y="1825625"/>
            <a:ext cx="6445703" cy="4351338"/>
          </a:xfrm>
        </p:spPr>
      </p:pic>
      <p:sp>
        <p:nvSpPr>
          <p:cNvPr id="5" name="Rektangel 4"/>
          <p:cNvSpPr/>
          <p:nvPr/>
        </p:nvSpPr>
        <p:spPr>
          <a:xfrm>
            <a:off x="4383345" y="5899965"/>
            <a:ext cx="2851614" cy="276999"/>
          </a:xfrm>
          <a:prstGeom prst="rect">
            <a:avLst/>
          </a:prstGeom>
        </p:spPr>
        <p:txBody>
          <a:bodyPr wrap="none">
            <a:spAutoFit/>
          </a:bodyPr>
          <a:lstStyle/>
          <a:p>
            <a:r>
              <a:rPr lang="nb-NO" sz="1200" dirty="0"/>
              <a:t>Gjengitt her fra </a:t>
            </a:r>
            <a:r>
              <a:rPr lang="nb-NO" sz="1200" dirty="0" err="1"/>
              <a:t>OPAKs</a:t>
            </a:r>
            <a:r>
              <a:rPr lang="nb-NO" sz="1200" dirty="0"/>
              <a:t> prisstigningsrapport</a:t>
            </a:r>
          </a:p>
        </p:txBody>
      </p:sp>
    </p:spTree>
    <p:extLst>
      <p:ext uri="{BB962C8B-B14F-4D97-AF65-F5344CB8AC3E}">
        <p14:creationId xmlns:p14="http://schemas.microsoft.com/office/powerpoint/2010/main" val="27132829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Kalkuler prisutvikling</a:t>
            </a:r>
          </a:p>
        </p:txBody>
      </p:sp>
      <p:sp>
        <p:nvSpPr>
          <p:cNvPr id="3" name="Plassholder for innhold 2"/>
          <p:cNvSpPr>
            <a:spLocks noGrp="1"/>
          </p:cNvSpPr>
          <p:nvPr>
            <p:ph idx="1"/>
          </p:nvPr>
        </p:nvSpPr>
        <p:spPr/>
        <p:txBody>
          <a:bodyPr/>
          <a:lstStyle/>
          <a:p>
            <a:r>
              <a:rPr lang="nb-NO" i="1" dirty="0"/>
              <a:t>Eksempel: Anta at du ønsker å justere prisen på et sammenlignbart salg av Kjoseveien 1003, fra 2. juli 2015 til verditidspunktet 29. oktober 2016</a:t>
            </a:r>
            <a:endParaRPr lang="nb-NO" dirty="0"/>
          </a:p>
          <a:p>
            <a:r>
              <a:rPr lang="nb-NO" i="1" dirty="0"/>
              <a:t>I juli 2015 var Eiendom Norge-indeksen for eneboliger i Larvik kommune 184,79. I oktober 2016 var den samme indeksen 205,50. Eiendommen ble solgt for kr 1 730 000. Justert pris per oktober 2016 blir </a:t>
            </a:r>
            <a:endParaRPr lang="nb-NO" dirty="0"/>
          </a:p>
          <a:p>
            <a:r>
              <a:rPr lang="nb-NO" i="1" dirty="0"/>
              <a:t>kr 1 730 000 / 184,79 * 205,50 = kr 1 730 000 * 1,112 = kr 1 920 000</a:t>
            </a:r>
            <a:endParaRPr lang="nb-NO" dirty="0"/>
          </a:p>
        </p:txBody>
      </p:sp>
    </p:spTree>
    <p:extLst>
      <p:ext uri="{BB962C8B-B14F-4D97-AF65-F5344CB8AC3E}">
        <p14:creationId xmlns:p14="http://schemas.microsoft.com/office/powerpoint/2010/main" val="28546279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Eksempel justering for tid</a:t>
            </a:r>
          </a:p>
        </p:txBody>
      </p:sp>
      <p:pic>
        <p:nvPicPr>
          <p:cNvPr id="4" name="Plassholder for innhold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152650" y="2295085"/>
            <a:ext cx="7886700" cy="3412419"/>
          </a:xfrm>
        </p:spPr>
      </p:pic>
    </p:spTree>
    <p:extLst>
      <p:ext uri="{BB962C8B-B14F-4D97-AF65-F5344CB8AC3E}">
        <p14:creationId xmlns:p14="http://schemas.microsoft.com/office/powerpoint/2010/main" val="34119803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Justering for beliggenhet	</a:t>
            </a:r>
          </a:p>
        </p:txBody>
      </p:sp>
      <p:sp>
        <p:nvSpPr>
          <p:cNvPr id="3" name="Plassholder for innhold 2"/>
          <p:cNvSpPr>
            <a:spLocks noGrp="1"/>
          </p:cNvSpPr>
          <p:nvPr>
            <p:ph idx="1"/>
          </p:nvPr>
        </p:nvSpPr>
        <p:spPr/>
        <p:txBody>
          <a:bodyPr>
            <a:normAutofit fontScale="92500" lnSpcReduction="10000"/>
          </a:bodyPr>
          <a:lstStyle/>
          <a:p>
            <a:r>
              <a:rPr lang="nb-NO" dirty="0"/>
              <a:t>Geografisk justering må ofte gjøres skjønnsmessig</a:t>
            </a:r>
          </a:p>
          <a:p>
            <a:pPr lvl="1"/>
            <a:r>
              <a:rPr lang="nb-NO" dirty="0"/>
              <a:t>Små forskjeller kan endre verdien mye</a:t>
            </a:r>
          </a:p>
          <a:p>
            <a:pPr lvl="1"/>
            <a:r>
              <a:rPr lang="nb-NO" dirty="0"/>
              <a:t>Lokalkunnskap er ofte nødvendig</a:t>
            </a:r>
          </a:p>
          <a:p>
            <a:r>
              <a:rPr lang="nb-NO" dirty="0"/>
              <a:t>Er egenskapen sjelden?</a:t>
            </a:r>
          </a:p>
          <a:p>
            <a:r>
              <a:rPr lang="nb-NO" dirty="0"/>
              <a:t>Logistikk – vei og kollektivdekning</a:t>
            </a:r>
          </a:p>
          <a:p>
            <a:r>
              <a:rPr lang="nb-NO" dirty="0"/>
              <a:t>Sol og utsikt</a:t>
            </a:r>
          </a:p>
          <a:p>
            <a:pPr lvl="1"/>
            <a:r>
              <a:rPr lang="nb-NO" dirty="0"/>
              <a:t>Rjukan vs. Notodden</a:t>
            </a:r>
          </a:p>
          <a:p>
            <a:r>
              <a:rPr lang="nb-NO" dirty="0"/>
              <a:t>Nærhet til sjø</a:t>
            </a:r>
          </a:p>
          <a:p>
            <a:pPr lvl="1"/>
            <a:r>
              <a:rPr lang="nb-NO" dirty="0"/>
              <a:t>Oslo vs. Helgelandskysten</a:t>
            </a:r>
          </a:p>
          <a:p>
            <a:r>
              <a:rPr lang="nb-NO" dirty="0"/>
              <a:t>Høyde over havet</a:t>
            </a:r>
          </a:p>
          <a:p>
            <a:pPr lvl="1"/>
            <a:r>
              <a:rPr lang="nb-NO" dirty="0"/>
              <a:t>Fritidsboliger</a:t>
            </a:r>
          </a:p>
        </p:txBody>
      </p:sp>
    </p:spTree>
    <p:extLst>
      <p:ext uri="{BB962C8B-B14F-4D97-AF65-F5344CB8AC3E}">
        <p14:creationId xmlns:p14="http://schemas.microsoft.com/office/powerpoint/2010/main" val="21544141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noAutofit/>
          </a:bodyPr>
          <a:lstStyle/>
          <a:p>
            <a:r>
              <a:rPr lang="nb-NO" sz="2400" dirty="0"/>
              <a:t>Gjennomsnittlig verdiforhold mellom leiligheter i ulike etasjer, basert på salgsdata av ettroms leiligheter i bydelene Gamlebyen, Grünerløkka og Sagene i Oslo. </a:t>
            </a:r>
            <a:br>
              <a:rPr lang="nb-NO" sz="2400" dirty="0"/>
            </a:br>
            <a:r>
              <a:rPr lang="nb-NO" sz="2400" dirty="0"/>
              <a:t>Øvrige egenskaper holdes så langt som mulig konstant.</a:t>
            </a:r>
          </a:p>
        </p:txBody>
      </p:sp>
      <p:pic>
        <p:nvPicPr>
          <p:cNvPr id="4" name="Plassholder for innhol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97853" y="1825625"/>
            <a:ext cx="6596295" cy="4351338"/>
          </a:xfrm>
        </p:spPr>
      </p:pic>
      <p:sp>
        <p:nvSpPr>
          <p:cNvPr id="6" name="Rektangel 5"/>
          <p:cNvSpPr/>
          <p:nvPr/>
        </p:nvSpPr>
        <p:spPr>
          <a:xfrm>
            <a:off x="6676031" y="6311899"/>
            <a:ext cx="2718116" cy="369332"/>
          </a:xfrm>
          <a:prstGeom prst="rect">
            <a:avLst/>
          </a:prstGeom>
        </p:spPr>
        <p:txBody>
          <a:bodyPr wrap="none">
            <a:spAutoFit/>
          </a:bodyPr>
          <a:lstStyle/>
          <a:p>
            <a:r>
              <a:rPr lang="nb-NO" dirty="0"/>
              <a:t>Data fra Eiendomsverdi AS.</a:t>
            </a:r>
          </a:p>
        </p:txBody>
      </p:sp>
    </p:spTree>
    <p:extLst>
      <p:ext uri="{BB962C8B-B14F-4D97-AF65-F5344CB8AC3E}">
        <p14:creationId xmlns:p14="http://schemas.microsoft.com/office/powerpoint/2010/main" val="27794591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9 Sammenligningsmetoden</a:t>
            </a:r>
          </a:p>
        </p:txBody>
      </p:sp>
      <p:sp>
        <p:nvSpPr>
          <p:cNvPr id="3" name="Plassholder for innhold 2"/>
          <p:cNvSpPr>
            <a:spLocks noGrp="1"/>
          </p:cNvSpPr>
          <p:nvPr>
            <p:ph idx="1"/>
          </p:nvPr>
        </p:nvSpPr>
        <p:spPr/>
        <p:txBody>
          <a:bodyPr>
            <a:normAutofit/>
          </a:bodyPr>
          <a:lstStyle/>
          <a:p>
            <a:pPr lvl="0"/>
            <a:r>
              <a:rPr lang="nb-NO" dirty="0"/>
              <a:t>Finn markedssegmentet</a:t>
            </a:r>
          </a:p>
          <a:p>
            <a:pPr lvl="0"/>
            <a:r>
              <a:rPr lang="nb-NO" b="1" dirty="0"/>
              <a:t>Let fram potensielle sammenlignbare salg</a:t>
            </a:r>
          </a:p>
          <a:p>
            <a:pPr lvl="0"/>
            <a:r>
              <a:rPr lang="nb-NO" dirty="0"/>
              <a:t>Kontroller de sammenlignbare salgene i forhold til om det er salg som tilfredsstiller markedsverdidefinisjonen</a:t>
            </a:r>
          </a:p>
          <a:p>
            <a:pPr lvl="0"/>
            <a:r>
              <a:rPr lang="nb-NO" dirty="0"/>
              <a:t>Velg ut de mest relevante av disse salgene</a:t>
            </a:r>
          </a:p>
          <a:p>
            <a:pPr lvl="0"/>
            <a:r>
              <a:rPr lang="nb-NO" b="1" dirty="0"/>
              <a:t>Juster prisene for at de sammenlignbare salgene er forskjellige fra den eiendommen du skal verdsette</a:t>
            </a:r>
          </a:p>
          <a:p>
            <a:pPr lvl="0"/>
            <a:r>
              <a:rPr lang="nb-NO" dirty="0"/>
              <a:t>Til slutt veier du sammen de korrigerte prisene til et anslag på markedsverdien</a:t>
            </a:r>
          </a:p>
        </p:txBody>
      </p:sp>
    </p:spTree>
    <p:extLst>
      <p:ext uri="{BB962C8B-B14F-4D97-AF65-F5344CB8AC3E}">
        <p14:creationId xmlns:p14="http://schemas.microsoft.com/office/powerpoint/2010/main" val="26524791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noAutofit/>
          </a:bodyPr>
          <a:lstStyle/>
          <a:p>
            <a:r>
              <a:rPr lang="nb-NO" sz="2400" dirty="0"/>
              <a:t>Gjennomsnittlig verdiforhold for fritidsboliger utenom alpinmarkedet på Østlandet, etter høyde over havet. </a:t>
            </a:r>
            <a:br>
              <a:rPr lang="nb-NO" sz="2400" dirty="0"/>
            </a:br>
            <a:r>
              <a:rPr lang="nb-NO" sz="2400" dirty="0"/>
              <a:t>Øvrige egenskaper holdes så langt som mulig konstant.</a:t>
            </a:r>
          </a:p>
        </p:txBody>
      </p:sp>
      <p:pic>
        <p:nvPicPr>
          <p:cNvPr id="4" name="Plassholder for innhold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789394" y="1825625"/>
            <a:ext cx="6613213" cy="4351338"/>
          </a:xfrm>
        </p:spPr>
      </p:pic>
      <p:sp>
        <p:nvSpPr>
          <p:cNvPr id="6" name="Rektangel 5"/>
          <p:cNvSpPr/>
          <p:nvPr/>
        </p:nvSpPr>
        <p:spPr>
          <a:xfrm>
            <a:off x="6676031" y="6311899"/>
            <a:ext cx="2718116" cy="369332"/>
          </a:xfrm>
          <a:prstGeom prst="rect">
            <a:avLst/>
          </a:prstGeom>
        </p:spPr>
        <p:txBody>
          <a:bodyPr wrap="none">
            <a:spAutoFit/>
          </a:bodyPr>
          <a:lstStyle/>
          <a:p>
            <a:r>
              <a:rPr lang="nb-NO" dirty="0"/>
              <a:t>Data fra Eiendomsverdi AS.</a:t>
            </a:r>
          </a:p>
        </p:txBody>
      </p:sp>
    </p:spTree>
    <p:extLst>
      <p:ext uri="{BB962C8B-B14F-4D97-AF65-F5344CB8AC3E}">
        <p14:creationId xmlns:p14="http://schemas.microsoft.com/office/powerpoint/2010/main" val="38648837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Justering for type</a:t>
            </a:r>
          </a:p>
        </p:txBody>
      </p:sp>
      <p:sp>
        <p:nvSpPr>
          <p:cNvPr id="3" name="Plassholder for innhold 2"/>
          <p:cNvSpPr>
            <a:spLocks noGrp="1"/>
          </p:cNvSpPr>
          <p:nvPr>
            <p:ph idx="1"/>
          </p:nvPr>
        </p:nvSpPr>
        <p:spPr/>
        <p:txBody>
          <a:bodyPr/>
          <a:lstStyle/>
          <a:p>
            <a:r>
              <a:rPr lang="nb-NO" dirty="0"/>
              <a:t>Sammenligningsenheten</a:t>
            </a:r>
          </a:p>
          <a:p>
            <a:pPr lvl="1"/>
            <a:r>
              <a:rPr lang="nb-NO" dirty="0"/>
              <a:t>Størrelse (bygninger; tomter), lengde  (fiskerett), volum (tømmerskog), antall (jaktrett), …</a:t>
            </a:r>
          </a:p>
          <a:p>
            <a:r>
              <a:rPr lang="nb-NO" dirty="0"/>
              <a:t>Bolig: Verdi pr m2 synker med størrelse</a:t>
            </a:r>
          </a:p>
          <a:p>
            <a:pPr lvl="1"/>
            <a:r>
              <a:rPr lang="nb-NO" dirty="0"/>
              <a:t>Ofte ca. 0,6 % pr 1 % for eneboliger, rekkehus og tomannsboliger</a:t>
            </a:r>
          </a:p>
          <a:p>
            <a:pPr lvl="1"/>
            <a:r>
              <a:rPr lang="nb-NO" dirty="0"/>
              <a:t>Ofte ca. 0,7 % pr 1 % for leiligheter</a:t>
            </a:r>
          </a:p>
        </p:txBody>
      </p:sp>
    </p:spTree>
    <p:extLst>
      <p:ext uri="{BB962C8B-B14F-4D97-AF65-F5344CB8AC3E}">
        <p14:creationId xmlns:p14="http://schemas.microsoft.com/office/powerpoint/2010/main" val="29752065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i="1" dirty="0"/>
              <a:t>Eksempel 1: </a:t>
            </a:r>
            <a:endParaRPr lang="nb-NO" dirty="0"/>
          </a:p>
        </p:txBody>
      </p:sp>
      <p:sp>
        <p:nvSpPr>
          <p:cNvPr id="3" name="Plassholder for innhold 2"/>
          <p:cNvSpPr>
            <a:spLocks noGrp="1"/>
          </p:cNvSpPr>
          <p:nvPr>
            <p:ph idx="1"/>
          </p:nvPr>
        </p:nvSpPr>
        <p:spPr/>
        <p:txBody>
          <a:bodyPr>
            <a:normAutofit lnSpcReduction="10000"/>
          </a:bodyPr>
          <a:lstStyle/>
          <a:p>
            <a:pPr marL="0" indent="0">
              <a:buNone/>
            </a:pPr>
            <a:r>
              <a:rPr lang="nb-NO" i="1" dirty="0"/>
              <a:t>Kjoseveien 1003 med P-rom på 83 kvm er solgt for kr 1 730 000. Du ønsker å justere prisen for arealforskjellen til Eikenesveien 5, med P-rom på 70 kvm. Kjoseveien 1003 er 83/70 = 1,19, det vil si ca. 19 % større. Du antar at verdiøkningen er ca. 0,6 % per % arealendring. Arealforskjellen gjør i så fall at verdien av Kjoseveien 1003 er omtrent 19 * 0,6 = 11,4 % større enn verdien av Eikenesveien 5.</a:t>
            </a:r>
          </a:p>
          <a:p>
            <a:pPr marL="0" indent="0">
              <a:buNone/>
            </a:pPr>
            <a:r>
              <a:rPr lang="nb-NO" i="1" dirty="0"/>
              <a:t>For å korrigere verdien fra en stor til en mindre eiendom multipliserer du verdien til den store eiendommen med én delt på én pluss verdidifferansen fra den lille til den store eiendommen. </a:t>
            </a:r>
          </a:p>
          <a:p>
            <a:pPr marL="0" indent="0">
              <a:buNone/>
            </a:pPr>
            <a:r>
              <a:rPr lang="nb-NO" dirty="0"/>
              <a:t>Korrigert verdi blir da kr 1 730 000 * 1/ (1+ 11,4 %) = kr 1 730 000 * 0,898 = kr 1 550 000</a:t>
            </a:r>
          </a:p>
        </p:txBody>
      </p:sp>
    </p:spTree>
    <p:extLst>
      <p:ext uri="{BB962C8B-B14F-4D97-AF65-F5344CB8AC3E}">
        <p14:creationId xmlns:p14="http://schemas.microsoft.com/office/powerpoint/2010/main" val="41038844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i="1" dirty="0"/>
              <a:t>Eksempel 2: </a:t>
            </a:r>
            <a:endParaRPr lang="nb-NO" dirty="0"/>
          </a:p>
        </p:txBody>
      </p:sp>
      <p:sp>
        <p:nvSpPr>
          <p:cNvPr id="3" name="Plassholder for innhold 2"/>
          <p:cNvSpPr>
            <a:spLocks noGrp="1"/>
          </p:cNvSpPr>
          <p:nvPr>
            <p:ph idx="1"/>
          </p:nvPr>
        </p:nvSpPr>
        <p:spPr/>
        <p:txBody>
          <a:bodyPr>
            <a:normAutofit/>
          </a:bodyPr>
          <a:lstStyle/>
          <a:p>
            <a:pPr marL="0" indent="0">
              <a:buNone/>
            </a:pPr>
            <a:r>
              <a:rPr lang="nb-NO" i="1" dirty="0"/>
              <a:t>Anta at du ønsker å justere prisen på et sammenlignbart salg til kr 1 550 000 med P-rom 70 kvm til en eiendom med P-rom 83 kvm. Størrelsesforholdet er 83/70 = 1,19, det vil si ca. 19 % større. Du antar at verdiøkningen er ca. 0,6 % per % arealendring. Arealforskjellen gjør i så fall at verdien er omtrent 19 * 0,6 = 11,4 % større. </a:t>
            </a:r>
          </a:p>
          <a:p>
            <a:pPr marL="0" indent="0">
              <a:buNone/>
            </a:pPr>
            <a:r>
              <a:rPr lang="nb-NO" i="1" dirty="0"/>
              <a:t>For å korrigere for verdi til større eiendommer skal du multiplisere med 1 + verdiforskjellen fra den lille til den store eiendommen. </a:t>
            </a:r>
          </a:p>
          <a:p>
            <a:pPr marL="0" indent="0">
              <a:buNone/>
            </a:pPr>
            <a:r>
              <a:rPr lang="nb-NO" i="1" dirty="0"/>
              <a:t>Korrigert verdi blir da kr 1 550 000 * (1+ 11,4 %) = kr 1 550 000 * 1,114 = kr 1 730 000</a:t>
            </a:r>
          </a:p>
          <a:p>
            <a:endParaRPr lang="nb-NO" dirty="0"/>
          </a:p>
        </p:txBody>
      </p:sp>
    </p:spTree>
    <p:extLst>
      <p:ext uri="{BB962C8B-B14F-4D97-AF65-F5344CB8AC3E}">
        <p14:creationId xmlns:p14="http://schemas.microsoft.com/office/powerpoint/2010/main" val="5274383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Justering for ulik størrelse</a:t>
            </a:r>
          </a:p>
        </p:txBody>
      </p:sp>
      <p:pic>
        <p:nvPicPr>
          <p:cNvPr id="4" name="Plassholder for innhold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152650" y="2482225"/>
            <a:ext cx="7886700" cy="3038138"/>
          </a:xfrm>
        </p:spPr>
      </p:pic>
      <p:sp>
        <p:nvSpPr>
          <p:cNvPr id="5" name="TekstSylinder 4"/>
          <p:cNvSpPr txBox="1"/>
          <p:nvPr/>
        </p:nvSpPr>
        <p:spPr>
          <a:xfrm>
            <a:off x="2152651" y="5992239"/>
            <a:ext cx="7999784" cy="646331"/>
          </a:xfrm>
          <a:prstGeom prst="rect">
            <a:avLst/>
          </a:prstGeom>
          <a:noFill/>
        </p:spPr>
        <p:txBody>
          <a:bodyPr wrap="square" rtlCol="0">
            <a:spAutoFit/>
          </a:bodyPr>
          <a:lstStyle/>
          <a:p>
            <a:r>
              <a:rPr lang="nb-NO" dirty="0"/>
              <a:t>(Faktorene er basert på kontinuerlige funksjoner, derav litt avvik fra regne eksemplene på foregående bilder.)</a:t>
            </a:r>
          </a:p>
        </p:txBody>
      </p:sp>
    </p:spTree>
    <p:extLst>
      <p:ext uri="{BB962C8B-B14F-4D97-AF65-F5344CB8AC3E}">
        <p14:creationId xmlns:p14="http://schemas.microsoft.com/office/powerpoint/2010/main" val="8613830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Justering for ulik kvalitet og bestanddeler</a:t>
            </a:r>
          </a:p>
        </p:txBody>
      </p:sp>
      <p:sp>
        <p:nvSpPr>
          <p:cNvPr id="3" name="Plassholder for innhold 2"/>
          <p:cNvSpPr>
            <a:spLocks noGrp="1"/>
          </p:cNvSpPr>
          <p:nvPr>
            <p:ph idx="1"/>
          </p:nvPr>
        </p:nvSpPr>
        <p:spPr/>
        <p:txBody>
          <a:bodyPr/>
          <a:lstStyle/>
          <a:p>
            <a:r>
              <a:rPr lang="nb-NO" dirty="0"/>
              <a:t>Juster ut fra </a:t>
            </a:r>
            <a:r>
              <a:rPr lang="nb-NO" i="1" dirty="0"/>
              <a:t>markedsprisene</a:t>
            </a:r>
          </a:p>
          <a:p>
            <a:r>
              <a:rPr lang="nb-NO" i="1" dirty="0"/>
              <a:t>Ikke</a:t>
            </a:r>
            <a:r>
              <a:rPr lang="nb-NO" dirty="0"/>
              <a:t> ut fra en «faglig ekspert-vurdering»</a:t>
            </a:r>
          </a:p>
          <a:p>
            <a:r>
              <a:rPr lang="nb-NO" i="1" dirty="0"/>
              <a:t>Ikke</a:t>
            </a:r>
            <a:r>
              <a:rPr lang="nb-NO" dirty="0"/>
              <a:t> «kalkulatorisk»</a:t>
            </a:r>
          </a:p>
          <a:p>
            <a:pPr lvl="1"/>
            <a:r>
              <a:rPr lang="nb-NO" dirty="0"/>
              <a:t>F.eks. er en reduksjon på 25 ganger festeavgift noen ganger riktig, andre ganger </a:t>
            </a:r>
            <a:r>
              <a:rPr lang="nb-NO" i="1" dirty="0"/>
              <a:t>helt feil</a:t>
            </a:r>
          </a:p>
          <a:p>
            <a:r>
              <a:rPr lang="nb-NO" dirty="0"/>
              <a:t>Markedsprisen ofte mindre følsom for kvalitet enn en «ekspert» mener den burde være</a:t>
            </a:r>
          </a:p>
        </p:txBody>
      </p:sp>
    </p:spTree>
    <p:extLst>
      <p:ext uri="{BB962C8B-B14F-4D97-AF65-F5344CB8AC3E}">
        <p14:creationId xmlns:p14="http://schemas.microsoft.com/office/powerpoint/2010/main" val="9337778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Eksempel bad</a:t>
            </a:r>
          </a:p>
        </p:txBody>
      </p:sp>
      <p:sp>
        <p:nvSpPr>
          <p:cNvPr id="3" name="Plassholder for innhold 2"/>
          <p:cNvSpPr>
            <a:spLocks noGrp="1"/>
          </p:cNvSpPr>
          <p:nvPr>
            <p:ph idx="1"/>
          </p:nvPr>
        </p:nvSpPr>
        <p:spPr/>
        <p:txBody>
          <a:bodyPr>
            <a:normAutofit fontScale="85000" lnSpcReduction="10000"/>
          </a:bodyPr>
          <a:lstStyle/>
          <a:p>
            <a:pPr marL="0" indent="0">
              <a:buNone/>
            </a:pPr>
            <a:r>
              <a:rPr lang="nb-NO" i="1" dirty="0"/>
              <a:t>Eiendommen du skal verdsette, har et nyoppusset bad. En sammenligningseiendom har et tilsvarende bad, men som trenger en renovering. Renovering til tilsvarende kvalitet som eiendommen du skal verdsette, vurderes til kr 250 000.</a:t>
            </a:r>
            <a:endParaRPr lang="nb-NO" dirty="0"/>
          </a:p>
          <a:p>
            <a:pPr marL="0" indent="0">
              <a:buNone/>
            </a:pPr>
            <a:r>
              <a:rPr lang="nb-NO" i="1" dirty="0"/>
              <a:t>Ikke kr 250 000 i ulik markedspris, f.eks. fordi:</a:t>
            </a:r>
            <a:endParaRPr lang="nb-NO" dirty="0"/>
          </a:p>
          <a:p>
            <a:r>
              <a:rPr lang="nb-NO" i="1" dirty="0"/>
              <a:t>Kjøperen er ikke klar over renoveringsbehovet</a:t>
            </a:r>
            <a:endParaRPr lang="nb-NO" dirty="0"/>
          </a:p>
          <a:p>
            <a:r>
              <a:rPr lang="nb-NO" i="1" dirty="0"/>
              <a:t>Kjøperen feilvurderer kostnaden ved oppussing</a:t>
            </a:r>
            <a:endParaRPr lang="nb-NO" dirty="0"/>
          </a:p>
          <a:p>
            <a:r>
              <a:rPr lang="nb-NO" i="1" dirty="0"/>
              <a:t>Kjøperen har et annet syn på hva som er tilstrekkelig kvalitet på et bad</a:t>
            </a:r>
            <a:endParaRPr lang="nb-NO" dirty="0"/>
          </a:p>
          <a:p>
            <a:r>
              <a:rPr lang="nb-NO" i="1" dirty="0"/>
              <a:t>Kjøperen kan være med i budrunden på eiendommen med renoveringsbehov, men har ikke tilstrekkelig finansiering til eiendommen med ferdig renovert bad</a:t>
            </a:r>
            <a:endParaRPr lang="nb-NO" dirty="0"/>
          </a:p>
          <a:p>
            <a:r>
              <a:rPr lang="nb-NO" i="1" dirty="0"/>
              <a:t>Kjøperen kan renovere badet rimelig selv</a:t>
            </a:r>
            <a:endParaRPr lang="nb-NO" dirty="0"/>
          </a:p>
          <a:p>
            <a:r>
              <a:rPr lang="nb-NO" i="1" dirty="0"/>
              <a:t>Kjøperen ønsker en annen stil på badet enn det som det renoverte badet har</a:t>
            </a:r>
            <a:endParaRPr lang="nb-NO" dirty="0"/>
          </a:p>
          <a:p>
            <a:endParaRPr lang="nb-NO" dirty="0"/>
          </a:p>
        </p:txBody>
      </p:sp>
    </p:spTree>
    <p:extLst>
      <p:ext uri="{BB962C8B-B14F-4D97-AF65-F5344CB8AC3E}">
        <p14:creationId xmlns:p14="http://schemas.microsoft.com/office/powerpoint/2010/main" val="7586274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Justering for kvalitet og bestanddeler</a:t>
            </a:r>
          </a:p>
        </p:txBody>
      </p:sp>
      <p:pic>
        <p:nvPicPr>
          <p:cNvPr id="4" name="Plassholder for innhold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152650" y="2645921"/>
            <a:ext cx="7886700" cy="2710746"/>
          </a:xfrm>
        </p:spPr>
      </p:pic>
    </p:spTree>
    <p:extLst>
      <p:ext uri="{BB962C8B-B14F-4D97-AF65-F5344CB8AC3E}">
        <p14:creationId xmlns:p14="http://schemas.microsoft.com/office/powerpoint/2010/main" val="5157066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Andre justeringer</a:t>
            </a:r>
          </a:p>
        </p:txBody>
      </p:sp>
      <p:sp>
        <p:nvSpPr>
          <p:cNvPr id="3" name="Plassholder for innhold 2"/>
          <p:cNvSpPr>
            <a:spLocks noGrp="1"/>
          </p:cNvSpPr>
          <p:nvPr>
            <p:ph idx="1"/>
          </p:nvPr>
        </p:nvSpPr>
        <p:spPr/>
        <p:txBody>
          <a:bodyPr>
            <a:normAutofit fontScale="92500" lnSpcReduction="20000"/>
          </a:bodyPr>
          <a:lstStyle/>
          <a:p>
            <a:r>
              <a:rPr lang="nb-NO" dirty="0"/>
              <a:t>Fellesgjeld ofte tilnærmet direkte forholdsmessig reduksjon</a:t>
            </a:r>
          </a:p>
          <a:p>
            <a:r>
              <a:rPr lang="nb-NO" dirty="0"/>
              <a:t>Fellesformue </a:t>
            </a:r>
          </a:p>
          <a:p>
            <a:pPr lvl="1"/>
            <a:r>
              <a:rPr lang="nb-NO" dirty="0"/>
              <a:t>Ikke alltid like direkte forholdsmessig økning i markedsverdi?</a:t>
            </a:r>
          </a:p>
          <a:p>
            <a:r>
              <a:rPr lang="nb-NO" dirty="0"/>
              <a:t>Andre andeler i fellesforpliktelser og fellesgoder </a:t>
            </a:r>
          </a:p>
          <a:p>
            <a:pPr lvl="1"/>
            <a:r>
              <a:rPr lang="nb-NO" dirty="0"/>
              <a:t>Ikke alltid like direkte forholdsmessig økning i markedsverdi?</a:t>
            </a:r>
          </a:p>
          <a:p>
            <a:r>
              <a:rPr lang="nb-NO" dirty="0"/>
              <a:t>Avvikende forhold ved salget</a:t>
            </a:r>
          </a:p>
          <a:p>
            <a:pPr lvl="1"/>
            <a:r>
              <a:rPr lang="nb-NO" dirty="0"/>
              <a:t>Direktesalg, rettigheter som holdes igjen, pris avtalt på annet tidspunkt, kjøp/salg fra det offentlige osv.</a:t>
            </a:r>
          </a:p>
          <a:p>
            <a:r>
              <a:rPr lang="nb-NO" dirty="0"/>
              <a:t>Prisantydning</a:t>
            </a:r>
          </a:p>
          <a:p>
            <a:pPr lvl="1"/>
            <a:r>
              <a:rPr lang="nb-NO" dirty="0"/>
              <a:t>Lenge i markedet og ikke solgt til prisantydning indikerer lavere verdi</a:t>
            </a:r>
          </a:p>
          <a:p>
            <a:pPr lvl="1"/>
            <a:r>
              <a:rPr lang="nb-NO" dirty="0"/>
              <a:t>Vær varsom med å bruke prisantydninger og – tilbud</a:t>
            </a:r>
          </a:p>
          <a:p>
            <a:r>
              <a:rPr lang="nb-NO" dirty="0"/>
              <a:t>Ikke-salg er også sammenlignbare salg (F.eks. tomter i tomtefelt)</a:t>
            </a:r>
          </a:p>
        </p:txBody>
      </p:sp>
    </p:spTree>
    <p:extLst>
      <p:ext uri="{BB962C8B-B14F-4D97-AF65-F5344CB8AC3E}">
        <p14:creationId xmlns:p14="http://schemas.microsoft.com/office/powerpoint/2010/main" val="34540252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Sammenstilling</a:t>
            </a:r>
          </a:p>
        </p:txBody>
      </p:sp>
      <p:pic>
        <p:nvPicPr>
          <p:cNvPr id="4" name="Plassholder for innhold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152650" y="2647362"/>
            <a:ext cx="7886700" cy="2707865"/>
          </a:xfrm>
        </p:spPr>
      </p:pic>
    </p:spTree>
    <p:extLst>
      <p:ext uri="{BB962C8B-B14F-4D97-AF65-F5344CB8AC3E}">
        <p14:creationId xmlns:p14="http://schemas.microsoft.com/office/powerpoint/2010/main" val="26983994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Markedssegment</a:t>
            </a:r>
          </a:p>
        </p:txBody>
      </p:sp>
      <p:sp>
        <p:nvSpPr>
          <p:cNvPr id="3" name="Plassholder for innhold 2"/>
          <p:cNvSpPr>
            <a:spLocks noGrp="1"/>
          </p:cNvSpPr>
          <p:nvPr>
            <p:ph idx="1"/>
          </p:nvPr>
        </p:nvSpPr>
        <p:spPr/>
        <p:txBody>
          <a:bodyPr/>
          <a:lstStyle/>
          <a:p>
            <a:r>
              <a:rPr lang="nb-NO" dirty="0"/>
              <a:t>Det er ikke </a:t>
            </a:r>
            <a:r>
              <a:rPr lang="nb-NO" i="1" dirty="0"/>
              <a:t>ett</a:t>
            </a:r>
            <a:r>
              <a:rPr lang="nb-NO" dirty="0"/>
              <a:t> eiendomsmarked</a:t>
            </a:r>
          </a:p>
          <a:p>
            <a:pPr lvl="1"/>
            <a:r>
              <a:rPr lang="nb-NO" dirty="0"/>
              <a:t>Det er mange. </a:t>
            </a:r>
            <a:r>
              <a:rPr lang="nb-NO" i="1" dirty="0"/>
              <a:t>Veldig</a:t>
            </a:r>
            <a:r>
              <a:rPr lang="nb-NO" dirty="0"/>
              <a:t> mange. </a:t>
            </a:r>
          </a:p>
          <a:p>
            <a:pPr lvl="1"/>
            <a:r>
              <a:rPr lang="nb-NO" dirty="0"/>
              <a:t>F.eks. nabokommuner kan ha temmelig ulike markeder</a:t>
            </a:r>
          </a:p>
          <a:p>
            <a:pPr lvl="2"/>
            <a:endParaRPr lang="nb-NO" dirty="0"/>
          </a:p>
        </p:txBody>
      </p:sp>
      <p:pic>
        <p:nvPicPr>
          <p:cNvPr id="5" name="Bild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54530" y="3050062"/>
            <a:ext cx="4734084" cy="3603557"/>
          </a:xfrm>
          <a:prstGeom prst="rect">
            <a:avLst/>
          </a:prstGeom>
        </p:spPr>
      </p:pic>
    </p:spTree>
    <p:extLst>
      <p:ext uri="{BB962C8B-B14F-4D97-AF65-F5344CB8AC3E}">
        <p14:creationId xmlns:p14="http://schemas.microsoft.com/office/powerpoint/2010/main" val="5891655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Veid sammenstilling</a:t>
            </a:r>
          </a:p>
        </p:txBody>
      </p:sp>
      <p:pic>
        <p:nvPicPr>
          <p:cNvPr id="4" name="Plassholder for innhold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152650" y="2496704"/>
            <a:ext cx="7886700" cy="3009181"/>
          </a:xfrm>
        </p:spPr>
      </p:pic>
    </p:spTree>
    <p:extLst>
      <p:ext uri="{BB962C8B-B14F-4D97-AF65-F5344CB8AC3E}">
        <p14:creationId xmlns:p14="http://schemas.microsoft.com/office/powerpoint/2010/main" val="5937752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normAutofit/>
          </a:bodyPr>
          <a:lstStyle/>
          <a:p>
            <a:r>
              <a:rPr lang="nb-NO" sz="3600" dirty="0"/>
              <a:t>Indikasjon på usikkerhet: </a:t>
            </a:r>
            <a:br>
              <a:rPr lang="nb-NO" sz="3600" dirty="0"/>
            </a:br>
            <a:r>
              <a:rPr lang="nb-NO" sz="3600" dirty="0"/>
              <a:t>Standardavvik av sammenlignbare salg</a:t>
            </a:r>
          </a:p>
        </p:txBody>
      </p:sp>
      <p:pic>
        <p:nvPicPr>
          <p:cNvPr id="4" name="Plassholder for innhold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152650" y="3026958"/>
            <a:ext cx="7886700" cy="1948673"/>
          </a:xfrm>
        </p:spPr>
      </p:pic>
    </p:spTree>
    <p:extLst>
      <p:ext uri="{BB962C8B-B14F-4D97-AF65-F5344CB8AC3E}">
        <p14:creationId xmlns:p14="http://schemas.microsoft.com/office/powerpoint/2010/main" val="33093958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Kunst, vitenskap, intuisjon</a:t>
            </a:r>
            <a:br>
              <a:rPr lang="nb-NO" dirty="0"/>
            </a:br>
            <a:r>
              <a:rPr lang="nb-NO" dirty="0"/>
              <a:t>Helhetlig vurdering</a:t>
            </a:r>
          </a:p>
        </p:txBody>
      </p:sp>
      <p:sp>
        <p:nvSpPr>
          <p:cNvPr id="3" name="Plassholder for innhold 2"/>
          <p:cNvSpPr>
            <a:spLocks noGrp="1"/>
          </p:cNvSpPr>
          <p:nvPr>
            <p:ph idx="1"/>
          </p:nvPr>
        </p:nvSpPr>
        <p:spPr/>
        <p:txBody>
          <a:bodyPr>
            <a:normAutofit/>
          </a:bodyPr>
          <a:lstStyle/>
          <a:p>
            <a:r>
              <a:rPr lang="nb-NO" dirty="0"/>
              <a:t>Finnes ingen absolutt fasit på hva som er rett, men</a:t>
            </a:r>
          </a:p>
          <a:p>
            <a:pPr lvl="1"/>
            <a:r>
              <a:rPr lang="nb-NO" dirty="0"/>
              <a:t>Noe er riktigere enn noe annet</a:t>
            </a:r>
          </a:p>
          <a:p>
            <a:pPr lvl="1"/>
            <a:r>
              <a:rPr lang="nb-NO" dirty="0"/>
              <a:t>Noe er definitivt galt </a:t>
            </a:r>
          </a:p>
          <a:p>
            <a:pPr lvl="2"/>
            <a:r>
              <a:rPr lang="nb-NO" dirty="0"/>
              <a:t>F.eks. bruk av feil prisindeks</a:t>
            </a:r>
          </a:p>
          <a:p>
            <a:r>
              <a:rPr lang="nb-NO" dirty="0"/>
              <a:t>Hvordan velge og justere utvikles</a:t>
            </a:r>
          </a:p>
          <a:p>
            <a:pPr lvl="1"/>
            <a:r>
              <a:rPr lang="nb-NO" dirty="0"/>
              <a:t>Gjennom utdanning (vitenskap) </a:t>
            </a:r>
            <a:r>
              <a:rPr lang="nb-NO" i="1" dirty="0"/>
              <a:t>og</a:t>
            </a:r>
            <a:endParaRPr lang="nb-NO" dirty="0"/>
          </a:p>
          <a:p>
            <a:pPr lvl="1"/>
            <a:r>
              <a:rPr lang="nb-NO" dirty="0"/>
              <a:t>Erfaring (kunst</a:t>
            </a:r>
            <a:r>
              <a:rPr lang="nb-NO"/>
              <a:t>; intuisjon</a:t>
            </a:r>
            <a:r>
              <a:rPr lang="nb-NO" dirty="0"/>
              <a:t>)</a:t>
            </a:r>
          </a:p>
          <a:p>
            <a:pPr lvl="1"/>
            <a:r>
              <a:rPr lang="nb-NO" dirty="0"/>
              <a:t>Kunnskap og erfaring om markedssegmentet avgjørende</a:t>
            </a:r>
          </a:p>
          <a:p>
            <a:pPr lvl="1"/>
            <a:r>
              <a:rPr lang="nb-NO" dirty="0"/>
              <a:t>Reflekter over de vurderingene du gjør og de prisene som du ser oppnås</a:t>
            </a:r>
          </a:p>
          <a:p>
            <a:pPr lvl="2"/>
            <a:r>
              <a:rPr lang="nb-NO" dirty="0"/>
              <a:t>Løpende kontakt med markedet!</a:t>
            </a:r>
          </a:p>
          <a:p>
            <a:endParaRPr lang="nb-NO" dirty="0"/>
          </a:p>
        </p:txBody>
      </p:sp>
    </p:spTree>
    <p:extLst>
      <p:ext uri="{BB962C8B-B14F-4D97-AF65-F5344CB8AC3E}">
        <p14:creationId xmlns:p14="http://schemas.microsoft.com/office/powerpoint/2010/main" val="9746466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Geografisk avgrensing av segment</a:t>
            </a:r>
          </a:p>
        </p:txBody>
      </p:sp>
      <p:sp>
        <p:nvSpPr>
          <p:cNvPr id="3" name="Plassholder for innhold 2"/>
          <p:cNvSpPr>
            <a:spLocks noGrp="1"/>
          </p:cNvSpPr>
          <p:nvPr>
            <p:ph idx="1"/>
          </p:nvPr>
        </p:nvSpPr>
        <p:spPr/>
        <p:txBody>
          <a:bodyPr/>
          <a:lstStyle/>
          <a:p>
            <a:r>
              <a:rPr lang="nb-NO" dirty="0"/>
              <a:t>Svært avhengig av type eiendom, f.eks.</a:t>
            </a:r>
          </a:p>
          <a:p>
            <a:pPr lvl="1"/>
            <a:r>
              <a:rPr lang="nb-NO" dirty="0"/>
              <a:t>Bolig – ofte svært lokalt</a:t>
            </a:r>
          </a:p>
          <a:p>
            <a:pPr lvl="1"/>
            <a:r>
              <a:rPr lang="nb-NO" dirty="0"/>
              <a:t>Fritidsbolig – kan være større geografisk område</a:t>
            </a:r>
          </a:p>
          <a:p>
            <a:pPr lvl="1"/>
            <a:r>
              <a:rPr lang="nb-NO" dirty="0"/>
              <a:t>Større skogeiendom – f.eks. hele Østlandet</a:t>
            </a:r>
          </a:p>
          <a:p>
            <a:pPr lvl="1"/>
            <a:r>
              <a:rPr lang="nb-NO" dirty="0"/>
              <a:t>Større område på Svalbard – hele Arktis…</a:t>
            </a:r>
          </a:p>
        </p:txBody>
      </p:sp>
    </p:spTree>
    <p:extLst>
      <p:ext uri="{BB962C8B-B14F-4D97-AF65-F5344CB8AC3E}">
        <p14:creationId xmlns:p14="http://schemas.microsoft.com/office/powerpoint/2010/main" val="24453651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Eikenesveien 5, 3268 Larvik</a:t>
            </a:r>
            <a:br>
              <a:rPr lang="nb-NO" dirty="0"/>
            </a:br>
            <a:r>
              <a:rPr lang="nb-NO" dirty="0"/>
              <a:t>Geografisk segment</a:t>
            </a:r>
          </a:p>
        </p:txBody>
      </p:sp>
      <p:pic>
        <p:nvPicPr>
          <p:cNvPr id="4" name="Plassholder for innhold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911024" y="1825625"/>
            <a:ext cx="4369953" cy="4351338"/>
          </a:xfrm>
        </p:spPr>
      </p:pic>
    </p:spTree>
    <p:extLst>
      <p:ext uri="{BB962C8B-B14F-4D97-AF65-F5344CB8AC3E}">
        <p14:creationId xmlns:p14="http://schemas.microsoft.com/office/powerpoint/2010/main" val="30343319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Type eiendom</a:t>
            </a:r>
          </a:p>
        </p:txBody>
      </p:sp>
      <p:sp>
        <p:nvSpPr>
          <p:cNvPr id="3" name="Plassholder for innhold 2"/>
          <p:cNvSpPr>
            <a:spLocks noGrp="1"/>
          </p:cNvSpPr>
          <p:nvPr>
            <p:ph idx="1"/>
          </p:nvPr>
        </p:nvSpPr>
        <p:spPr/>
        <p:txBody>
          <a:bodyPr>
            <a:normAutofit lnSpcReduction="10000"/>
          </a:bodyPr>
          <a:lstStyle/>
          <a:p>
            <a:r>
              <a:rPr lang="nb-NO" dirty="0"/>
              <a:t>Mange eiendomssegmenter også i samme område</a:t>
            </a:r>
          </a:p>
          <a:p>
            <a:r>
              <a:rPr lang="nb-NO" dirty="0"/>
              <a:t>En kjøper ser ikke etter «eiendom»</a:t>
            </a:r>
          </a:p>
          <a:p>
            <a:pPr lvl="1"/>
            <a:r>
              <a:rPr lang="nb-NO" dirty="0"/>
              <a:t>De ser etter </a:t>
            </a:r>
            <a:r>
              <a:rPr lang="nb-NO" i="1" dirty="0"/>
              <a:t>en temmelig bestemt type eiendom</a:t>
            </a:r>
          </a:p>
          <a:p>
            <a:r>
              <a:rPr lang="nb-NO" dirty="0"/>
              <a:t>Bolig? Hytte? Næringseiendom? Landbruk? </a:t>
            </a:r>
          </a:p>
          <a:p>
            <a:r>
              <a:rPr lang="nb-NO" dirty="0"/>
              <a:t>Leilighet? Enebolig?</a:t>
            </a:r>
          </a:p>
          <a:p>
            <a:r>
              <a:rPr lang="nb-NO" dirty="0"/>
              <a:t>Liten leilighet? Stor leilighet?</a:t>
            </a:r>
          </a:p>
          <a:p>
            <a:r>
              <a:rPr lang="nb-NO" dirty="0"/>
              <a:t>Sentralt? Ved friluftsområdene?</a:t>
            </a:r>
          </a:p>
          <a:p>
            <a:r>
              <a:rPr lang="nb-NO" dirty="0"/>
              <a:t>Hytte ved sjøen? Hytte i skogen?</a:t>
            </a:r>
          </a:p>
          <a:p>
            <a:r>
              <a:rPr lang="nb-NO" dirty="0"/>
              <a:t>Kontor? Logistikk? Handel?</a:t>
            </a:r>
          </a:p>
        </p:txBody>
      </p:sp>
    </p:spTree>
    <p:extLst>
      <p:ext uri="{BB962C8B-B14F-4D97-AF65-F5344CB8AC3E}">
        <p14:creationId xmlns:p14="http://schemas.microsoft.com/office/powerpoint/2010/main" val="11509142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Kontorsegmentet vs. leilighetssegmentet i Oslo</a:t>
            </a:r>
          </a:p>
        </p:txBody>
      </p:sp>
      <p:pic>
        <p:nvPicPr>
          <p:cNvPr id="4" name="Plassholder for innhold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042996" y="1825625"/>
            <a:ext cx="6106009" cy="4351338"/>
          </a:xfrm>
        </p:spPr>
      </p:pic>
    </p:spTree>
    <p:extLst>
      <p:ext uri="{BB962C8B-B14F-4D97-AF65-F5344CB8AC3E}">
        <p14:creationId xmlns:p14="http://schemas.microsoft.com/office/powerpoint/2010/main" val="39762350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normAutofit/>
          </a:bodyPr>
          <a:lstStyle/>
          <a:p>
            <a:r>
              <a:rPr lang="nb-NO" dirty="0"/>
              <a:t>Prisutvikling små vs. store leiligheter i Oslo</a:t>
            </a:r>
          </a:p>
        </p:txBody>
      </p:sp>
      <p:pic>
        <p:nvPicPr>
          <p:cNvPr id="4" name="Picture 7"/>
          <p:cNvPicPr/>
          <p:nvPr/>
        </p:nvPicPr>
        <p:blipFill>
          <a:blip r:embed="rId3"/>
          <a:stretch>
            <a:fillRect/>
          </a:stretch>
        </p:blipFill>
        <p:spPr>
          <a:xfrm>
            <a:off x="2152650" y="1854927"/>
            <a:ext cx="7886700" cy="4411255"/>
          </a:xfrm>
          <a:prstGeom prst="rect">
            <a:avLst/>
          </a:prstGeom>
        </p:spPr>
      </p:pic>
      <p:sp>
        <p:nvSpPr>
          <p:cNvPr id="5" name="TekstSylinder 4"/>
          <p:cNvSpPr txBox="1"/>
          <p:nvPr/>
        </p:nvSpPr>
        <p:spPr>
          <a:xfrm>
            <a:off x="7402286" y="6168808"/>
            <a:ext cx="2709396" cy="261610"/>
          </a:xfrm>
          <a:prstGeom prst="rect">
            <a:avLst/>
          </a:prstGeom>
          <a:noFill/>
        </p:spPr>
        <p:txBody>
          <a:bodyPr wrap="none" rtlCol="0">
            <a:spAutoFit/>
          </a:bodyPr>
          <a:lstStyle/>
          <a:p>
            <a:r>
              <a:rPr lang="nb-NO" sz="1100" dirty="0"/>
              <a:t>Kilde: Eiendomsverdi AS, </a:t>
            </a:r>
            <a:r>
              <a:rPr lang="nb-NO" sz="1100" dirty="0" err="1"/>
              <a:t>faktaark</a:t>
            </a:r>
            <a:r>
              <a:rPr lang="nb-NO" sz="1100" dirty="0"/>
              <a:t> april 2017</a:t>
            </a:r>
          </a:p>
        </p:txBody>
      </p:sp>
    </p:spTree>
    <p:extLst>
      <p:ext uri="{BB962C8B-B14F-4D97-AF65-F5344CB8AC3E}">
        <p14:creationId xmlns:p14="http://schemas.microsoft.com/office/powerpoint/2010/main" val="12221411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i="1" dirty="0"/>
              <a:t>Eksempel:</a:t>
            </a:r>
            <a:br>
              <a:rPr lang="nb-NO" i="1" dirty="0"/>
            </a:br>
            <a:r>
              <a:rPr lang="nb-NO" i="1" dirty="0"/>
              <a:t>Eikenesveien 5, 3268 Larvik</a:t>
            </a:r>
            <a:endParaRPr lang="nb-NO" dirty="0"/>
          </a:p>
        </p:txBody>
      </p:sp>
      <p:sp>
        <p:nvSpPr>
          <p:cNvPr id="3" name="Plassholder for innhold 2"/>
          <p:cNvSpPr>
            <a:spLocks noGrp="1"/>
          </p:cNvSpPr>
          <p:nvPr>
            <p:ph idx="1"/>
          </p:nvPr>
        </p:nvSpPr>
        <p:spPr/>
        <p:txBody>
          <a:bodyPr>
            <a:normAutofit/>
          </a:bodyPr>
          <a:lstStyle/>
          <a:p>
            <a:pPr marL="0" indent="0">
              <a:buNone/>
            </a:pPr>
            <a:r>
              <a:rPr lang="nb-NO" i="1" dirty="0"/>
              <a:t>Eikenesveien 5, 3268 Larvik er en enebolig bygd i 1962, 70 kvm P-rom med full, uinnredet kjeller, normal tomtestørrelse. Den mest sannsynlige kjøperen er førstegangsetablerere, eventuelt yngre personer som flytter fra mindre attraktive eiendommer eller mindre leiligheter i Larvik.</a:t>
            </a:r>
          </a:p>
          <a:p>
            <a:pPr marL="0" indent="0">
              <a:buNone/>
            </a:pPr>
            <a:r>
              <a:rPr lang="nb-NO" i="1" dirty="0"/>
              <a:t>I dette området ser denne kjøpergruppen erfaringsmessig etter eiendom i den lavere prisklassen. Kjøpergruppen er relativt fleksibel når det gjelder beliggenhet, type og kvalitet på objektene. </a:t>
            </a:r>
          </a:p>
          <a:p>
            <a:pPr marL="0" indent="0">
              <a:buNone/>
            </a:pPr>
            <a:r>
              <a:rPr lang="nb-NO" i="1" dirty="0"/>
              <a:t>I dette tilfellet vurderes alle typer mindre boliger som potensielle, sammenlignbare salg, inkludert eventuelle leiligheter. Eventuelle salg av hytter med kvalitet som ligner vanlige boliger, kan også være aktuelle.</a:t>
            </a:r>
          </a:p>
          <a:p>
            <a:endParaRPr lang="nb-NO" dirty="0"/>
          </a:p>
        </p:txBody>
      </p:sp>
    </p:spTree>
    <p:extLst>
      <p:ext uri="{BB962C8B-B14F-4D97-AF65-F5344CB8AC3E}">
        <p14:creationId xmlns:p14="http://schemas.microsoft.com/office/powerpoint/2010/main" val="3679216737"/>
      </p:ext>
    </p:extLst>
  </p:cSld>
  <p:clrMapOvr>
    <a:masterClrMapping/>
  </p:clrMapOvr>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TotalTime>
  <Words>1414</Words>
  <Application>Microsoft Office PowerPoint</Application>
  <PresentationFormat>Widescreen</PresentationFormat>
  <Paragraphs>165</Paragraphs>
  <Slides>32</Slides>
  <Notes>6</Notes>
  <HiddenSlides>0</HiddenSlides>
  <MMClips>0</MMClips>
  <ScaleCrop>false</ScaleCrop>
  <HeadingPairs>
    <vt:vector size="6" baseType="variant">
      <vt:variant>
        <vt:lpstr>Brukte skrifter</vt:lpstr>
      </vt:variant>
      <vt:variant>
        <vt:i4>3</vt:i4>
      </vt:variant>
      <vt:variant>
        <vt:lpstr>Tema</vt:lpstr>
      </vt:variant>
      <vt:variant>
        <vt:i4>1</vt:i4>
      </vt:variant>
      <vt:variant>
        <vt:lpstr>Lysbildetitler</vt:lpstr>
      </vt:variant>
      <vt:variant>
        <vt:i4>32</vt:i4>
      </vt:variant>
    </vt:vector>
  </HeadingPairs>
  <TitlesOfParts>
    <vt:vector size="36" baseType="lpstr">
      <vt:lpstr>Arial</vt:lpstr>
      <vt:lpstr>Calibri</vt:lpstr>
      <vt:lpstr>Calibri Light</vt:lpstr>
      <vt:lpstr>Office-tema</vt:lpstr>
      <vt:lpstr>9 Sammenligningsmetoden</vt:lpstr>
      <vt:lpstr>9 Sammenligningsmetoden</vt:lpstr>
      <vt:lpstr>Markedssegment</vt:lpstr>
      <vt:lpstr>Geografisk avgrensing av segment</vt:lpstr>
      <vt:lpstr>Eikenesveien 5, 3268 Larvik Geografisk segment</vt:lpstr>
      <vt:lpstr>Type eiendom</vt:lpstr>
      <vt:lpstr>Kontorsegmentet vs. leilighetssegmentet i Oslo</vt:lpstr>
      <vt:lpstr>Prisutvikling små vs. store leiligheter i Oslo</vt:lpstr>
      <vt:lpstr>Eksempel: Eikenesveien 5, 3268 Larvik</vt:lpstr>
      <vt:lpstr>Salgstidspunkt</vt:lpstr>
      <vt:lpstr>Geografi, type eller tid?</vt:lpstr>
      <vt:lpstr>Sammenlignbare salg</vt:lpstr>
      <vt:lpstr>Eksempel sammenligbare salg</vt:lpstr>
      <vt:lpstr>Justering for tid - prisindeks</vt:lpstr>
      <vt:lpstr>Dagens Næringslivs prisindeks for næringseiendom - eksempel</vt:lpstr>
      <vt:lpstr>Kalkuler prisutvikling</vt:lpstr>
      <vt:lpstr>Eksempel justering for tid</vt:lpstr>
      <vt:lpstr>Justering for beliggenhet </vt:lpstr>
      <vt:lpstr>Gjennomsnittlig verdiforhold mellom leiligheter i ulike etasjer, basert på salgsdata av ettroms leiligheter i bydelene Gamlebyen, Grünerløkka og Sagene i Oslo.  Øvrige egenskaper holdes så langt som mulig konstant.</vt:lpstr>
      <vt:lpstr>Gjennomsnittlig verdiforhold for fritidsboliger utenom alpinmarkedet på Østlandet, etter høyde over havet.  Øvrige egenskaper holdes så langt som mulig konstant.</vt:lpstr>
      <vt:lpstr>Justering for type</vt:lpstr>
      <vt:lpstr>Eksempel 1: </vt:lpstr>
      <vt:lpstr>Eksempel 2: </vt:lpstr>
      <vt:lpstr>Justering for ulik størrelse</vt:lpstr>
      <vt:lpstr>Justering for ulik kvalitet og bestanddeler</vt:lpstr>
      <vt:lpstr>Eksempel bad</vt:lpstr>
      <vt:lpstr>Justering for kvalitet og bestanddeler</vt:lpstr>
      <vt:lpstr>Andre justeringer</vt:lpstr>
      <vt:lpstr>Sammenstilling</vt:lpstr>
      <vt:lpstr>Veid sammenstilling</vt:lpstr>
      <vt:lpstr>Indikasjon på usikkerhet:  Standardavvik av sammenlignbare salg</vt:lpstr>
      <vt:lpstr>Kunst, vitenskap, intuisjon Helhetlig vurdering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 Sammenligningsmetoden</dc:title>
  <dc:creator>Sølve Bærug</dc:creator>
  <cp:lastModifiedBy>Eli Valheim</cp:lastModifiedBy>
  <cp:revision>15</cp:revision>
  <dcterms:created xsi:type="dcterms:W3CDTF">2017-06-21T06:35:29Z</dcterms:created>
  <dcterms:modified xsi:type="dcterms:W3CDTF">2017-06-27T11:23:59Z</dcterms:modified>
</cp:coreProperties>
</file>